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9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42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7554-EF9F-41B2-918F-7F69668584F5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CA4E-73B8-41AA-A9C4-DE094C46F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26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7554-EF9F-41B2-918F-7F69668584F5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CA4E-73B8-41AA-A9C4-DE094C46F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8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7554-EF9F-41B2-918F-7F69668584F5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CA4E-73B8-41AA-A9C4-DE094C46F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61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7554-EF9F-41B2-918F-7F69668584F5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CA4E-73B8-41AA-A9C4-DE094C46F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68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7554-EF9F-41B2-918F-7F69668584F5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CA4E-73B8-41AA-A9C4-DE094C46F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26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7554-EF9F-41B2-918F-7F69668584F5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CA4E-73B8-41AA-A9C4-DE094C46F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24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7554-EF9F-41B2-918F-7F69668584F5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CA4E-73B8-41AA-A9C4-DE094C46F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63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7554-EF9F-41B2-918F-7F69668584F5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CA4E-73B8-41AA-A9C4-DE094C46F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5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7554-EF9F-41B2-918F-7F69668584F5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CA4E-73B8-41AA-A9C4-DE094C46F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15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7554-EF9F-41B2-918F-7F69668584F5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CA4E-73B8-41AA-A9C4-DE094C46F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24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7554-EF9F-41B2-918F-7F69668584F5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CA4E-73B8-41AA-A9C4-DE094C46F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12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7554-EF9F-41B2-918F-7F69668584F5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2CA4E-73B8-41AA-A9C4-DE094C46F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42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04850"/>
            <a:ext cx="12192000" cy="3971925"/>
          </a:xfrm>
          <a:solidFill>
            <a:srgbClr val="0000FF"/>
          </a:solidFill>
        </p:spPr>
        <p:txBody>
          <a:bodyPr anchor="ctr">
            <a:noAutofit/>
          </a:bodyPr>
          <a:lstStyle/>
          <a:p>
            <a:pPr marL="1524000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промежуточных итогах исполнения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решений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Совета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инвестиционной деятельности в части развития системы саморегулирования в областях экономики Сахалинской области. </a:t>
            </a:r>
            <a:b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 Ассоциации «Сахалинстрой»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85933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докладчик </a:t>
            </a:r>
          </a:p>
          <a:p>
            <a:r>
              <a:rPr lang="ru-RU" b="1" dirty="0"/>
              <a:t>МОЗОЛЕВСКИЙ </a:t>
            </a:r>
          </a:p>
          <a:p>
            <a:r>
              <a:rPr lang="ru-RU" b="1" dirty="0"/>
              <a:t>Валерий Павлович</a:t>
            </a:r>
          </a:p>
          <a:p>
            <a:r>
              <a:rPr lang="ru-RU" dirty="0"/>
              <a:t>Генеральный директор Ассоциации «Сахалинстрой»</a:t>
            </a:r>
          </a:p>
        </p:txBody>
      </p:sp>
    </p:spTree>
    <p:extLst>
      <p:ext uri="{BB962C8B-B14F-4D97-AF65-F5344CB8AC3E}">
        <p14:creationId xmlns:p14="http://schemas.microsoft.com/office/powerpoint/2010/main" val="97405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0717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Концепция административной реформы в Российской Федерации в 2006 – 2010 годах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</a:rPr>
              <a:t>(одобрена распоряжением Правительства РФ от 25.10.2005 № 1789-р)</a:t>
            </a: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49705" y="3031957"/>
            <a:ext cx="11209422" cy="37297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 smtClean="0"/>
              <a:t>Необходимо обеспечить:</a:t>
            </a:r>
          </a:p>
          <a:p>
            <a:pPr marL="541338" indent="0">
              <a:buFont typeface="Arial" panose="020B0604020202020204" pitchFamily="34" charset="0"/>
              <a:buNone/>
            </a:pPr>
            <a:r>
              <a:rPr lang="ru-RU" sz="2400" dirty="0" smtClean="0"/>
              <a:t>разработку ключевых измеримых показателей эффективности и результативности деятельности органов исполнительной власти по основным направлениям их деятельности в соответствии со стратегическими целями государства;</a:t>
            </a:r>
          </a:p>
          <a:p>
            <a:pPr marL="541338" indent="0">
              <a:buFont typeface="Arial" panose="020B0604020202020204" pitchFamily="34" charset="0"/>
              <a:buNone/>
            </a:pPr>
            <a:r>
              <a:rPr lang="ru-RU" sz="2400" dirty="0"/>
              <a:t>в</a:t>
            </a:r>
            <a:r>
              <a:rPr lang="ru-RU" sz="2400" dirty="0" smtClean="0"/>
              <a:t>недрение технологий и процедур целеполагания, обеспечивающих привязку целей к конкретным исполнителям, выработку показателей, позволяющих адекватно оценить степень достижения поставленных целей и действия исполнителей, предпринимаемые для достижения этих целей</a:t>
            </a:r>
            <a:endParaRPr lang="ru-RU" sz="2400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216568" y="2310063"/>
            <a:ext cx="4872789" cy="902368"/>
          </a:xfrm>
          <a:prstGeom prst="homePlat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Оценка результатов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60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0717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Концепция административной реформы в Российской Федерации в 2006 – 2010 годах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</a:rPr>
              <a:t>(одобрена распоряжением Правительства РФ от 25.10.2005 № 1789-р)</a:t>
            </a: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16568" y="3416968"/>
            <a:ext cx="5871411" cy="3380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600" b="1" dirty="0" smtClean="0"/>
              <a:t>«Необходимо также продолжить работу по передаче отдельных функций, осуществляемых органами исполнительной власти и их подведомственными организациями, субъектам предпринимательства, которые могут сами эффективно осуществлять эти функции»</a:t>
            </a:r>
            <a:endParaRPr lang="ru-RU" sz="2600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216568" y="2370221"/>
            <a:ext cx="5871411" cy="902368"/>
          </a:xfrm>
          <a:prstGeom prst="homePlat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Делегирование функций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340642" y="2821405"/>
            <a:ext cx="5578641" cy="3380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/>
              <a:t>«Необходимо проведение аналогичной работы и среди органов исполнительной власти субъектов Российской Федерации. Кроме того, следует постоянно контролировать оптимальный состав функций органов исполнительной власти»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33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0717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Концепция административной реформы в Российской Федерации в 2006 – 2010 годах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</a:rPr>
              <a:t>(одобрена распоряжением Правительства РФ от 25.10.2005 № 1789-р)</a:t>
            </a: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21368" y="3080084"/>
            <a:ext cx="11125200" cy="3380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600" b="1" dirty="0" smtClean="0"/>
              <a:t>«В результате реализации мероприятий административной реформы будут сформированы сильные и эффективные институты саморегулирования, которым может быть передана часть функций, исполняемых сейчас государством.»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6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600" b="1" dirty="0" smtClean="0"/>
              <a:t>«В субъектах Российской Федерации следует реализовать мероприятия, аналогичные проведенным на федеральном уровне»</a:t>
            </a:r>
            <a:endParaRPr lang="ru-RU" sz="2600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216568" y="2370221"/>
            <a:ext cx="4872789" cy="902368"/>
          </a:xfrm>
          <a:prstGeom prst="homePlat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Ключевая цель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0717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Положение о Правительственной комиссии по проведению административной реформы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(утв. постановлением Правительства РФ от 31.07.2003 № 451)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0" y="2509286"/>
            <a:ext cx="12192000" cy="32854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8038" indent="0">
              <a:buFont typeface="Arial" panose="020B0604020202020204" pitchFamily="34" charset="0"/>
              <a:buNone/>
            </a:pPr>
            <a:r>
              <a:rPr lang="ru-RU" b="1" dirty="0" smtClean="0"/>
              <a:t>Составы подкомиссий, рабочих групп и экспертного совета утверждаются Комиссией. В составы подкомиссий, рабочих групп и экспертного совета включаются представители соответствующих федеральных органов исполнительной власти, работники Аппарата Правительства Российской Федерации, представители предпринимательских структур, общественных и научных организаций, саморегулируемых организаций и профсоюзов.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4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723332" y="3798508"/>
            <a:ext cx="10972800" cy="966787"/>
          </a:xfrm>
          <a:prstGeom prst="rect">
            <a:avLst/>
          </a:prstGeom>
          <a:solidFill>
            <a:srgbClr val="E2EF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УРОВЕНЬ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723331" y="2652025"/>
            <a:ext cx="10945506" cy="966788"/>
          </a:xfrm>
          <a:prstGeom prst="rect">
            <a:avLst/>
          </a:prstGeom>
          <a:solidFill>
            <a:srgbClr val="FFF2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УРОВЕНЬ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СФ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723331" y="1486208"/>
            <a:ext cx="10931857" cy="966787"/>
          </a:xfrm>
          <a:prstGeom prst="rect">
            <a:avLst/>
          </a:prstGeom>
          <a:solidFill>
            <a:srgbClr val="DEEAF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ФЕДЕРАЛЬНЫЙ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УРОВЕНЬ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9503059" y="1726266"/>
            <a:ext cx="1971675" cy="630238"/>
          </a:xfrm>
          <a:prstGeom prst="flowChartProcess">
            <a:avLst/>
          </a:prstGeom>
          <a:solidFill>
            <a:schemeClr val="accent2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Национальное объединение СРО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2402006" y="2826343"/>
            <a:ext cx="3359719" cy="6302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Органы законодательной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власти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100550" y="2839990"/>
            <a:ext cx="2898964" cy="6302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Органы исполнительной власти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2402007" y="3909989"/>
            <a:ext cx="3373366" cy="63023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Органы представительной власти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6117988" y="3869045"/>
            <a:ext cx="2889534" cy="63023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Органы местного самоуправления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9532913" y="2770188"/>
            <a:ext cx="1971675" cy="1354137"/>
          </a:xfrm>
          <a:prstGeom prst="flowChartProcess">
            <a:avLst/>
          </a:prstGeom>
          <a:solidFill>
            <a:srgbClr val="C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 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AutoShape 9"/>
          <p:cNvSpPr>
            <a:spLocks noChangeShapeType="1"/>
          </p:cNvSpPr>
          <p:nvPr/>
        </p:nvSpPr>
        <p:spPr bwMode="auto">
          <a:xfrm rot="10800000" flipV="1">
            <a:off x="3384645" y="4107975"/>
            <a:ext cx="7014949" cy="764275"/>
          </a:xfrm>
          <a:prstGeom prst="bentConnector3">
            <a:avLst>
              <a:gd name="adj1" fmla="val -1747"/>
            </a:avLst>
          </a:prstGeom>
          <a:noFill/>
          <a:ln w="25400">
            <a:solidFill>
              <a:srgbClr val="C00000"/>
            </a:solidFill>
            <a:miter lim="800000"/>
            <a:headEnd type="stealth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/>
          <p:cNvSpPr>
            <a:spLocks noChangeShapeType="1"/>
          </p:cNvSpPr>
          <p:nvPr/>
        </p:nvSpPr>
        <p:spPr bwMode="auto">
          <a:xfrm flipV="1">
            <a:off x="3403505" y="4426566"/>
            <a:ext cx="0" cy="425450"/>
          </a:xfrm>
          <a:prstGeom prst="straightConnector1">
            <a:avLst/>
          </a:prstGeom>
          <a:noFill/>
          <a:ln w="25400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AutoShape 7"/>
          <p:cNvSpPr>
            <a:spLocks noChangeShapeType="1"/>
          </p:cNvSpPr>
          <p:nvPr/>
        </p:nvSpPr>
        <p:spPr bwMode="auto">
          <a:xfrm flipH="1">
            <a:off x="8987294" y="3202407"/>
            <a:ext cx="533400" cy="0"/>
          </a:xfrm>
          <a:prstGeom prst="straightConnector1">
            <a:avLst/>
          </a:prstGeom>
          <a:noFill/>
          <a:ln w="25400">
            <a:solidFill>
              <a:srgbClr val="C00000"/>
            </a:solidFill>
            <a:round/>
            <a:headEnd type="stealth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/>
          <p:cNvSpPr>
            <a:spLocks noChangeShapeType="1"/>
          </p:cNvSpPr>
          <p:nvPr/>
        </p:nvSpPr>
        <p:spPr bwMode="auto">
          <a:xfrm flipH="1">
            <a:off x="8999514" y="3983962"/>
            <a:ext cx="533400" cy="0"/>
          </a:xfrm>
          <a:prstGeom prst="straightConnector1">
            <a:avLst/>
          </a:prstGeom>
          <a:noFill/>
          <a:ln w="25400">
            <a:solidFill>
              <a:srgbClr val="C00000"/>
            </a:solidFill>
            <a:round/>
            <a:headEnd type="stealth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AutoShape 2"/>
          <p:cNvSpPr>
            <a:spLocks noChangeShapeType="1"/>
          </p:cNvSpPr>
          <p:nvPr/>
        </p:nvSpPr>
        <p:spPr bwMode="auto">
          <a:xfrm>
            <a:off x="4052295" y="3716906"/>
            <a:ext cx="0" cy="215900"/>
          </a:xfrm>
          <a:prstGeom prst="straightConnector1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" name="AutoShape 1"/>
          <p:cNvSpPr>
            <a:spLocks noChangeShapeType="1"/>
          </p:cNvSpPr>
          <p:nvPr/>
        </p:nvSpPr>
        <p:spPr bwMode="auto">
          <a:xfrm flipV="1">
            <a:off x="10531617" y="2269202"/>
            <a:ext cx="0" cy="419100"/>
          </a:xfrm>
          <a:prstGeom prst="straightConnector1">
            <a:avLst/>
          </a:prstGeom>
          <a:noFill/>
          <a:ln w="254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2956" y="245660"/>
            <a:ext cx="6741994" cy="954107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Исполнение СРО функции </a:t>
            </a:r>
            <a:r>
              <a:rPr lang="ru-RU" sz="2800" b="1" dirty="0" err="1" smtClean="0">
                <a:solidFill>
                  <a:schemeClr val="bg1"/>
                </a:solidFill>
              </a:rPr>
              <a:t>со-регулятора</a:t>
            </a:r>
            <a:r>
              <a:rPr lang="ru-RU" sz="2800" b="1" dirty="0" smtClean="0">
                <a:solidFill>
                  <a:schemeClr val="bg1"/>
                </a:solidFill>
              </a:rPr>
              <a:t> управления отраслью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7" name="AutoShape 17"/>
          <p:cNvSpPr>
            <a:spLocks noChangeArrowheads="1"/>
          </p:cNvSpPr>
          <p:nvPr/>
        </p:nvSpPr>
        <p:spPr bwMode="auto">
          <a:xfrm>
            <a:off x="2402527" y="1748146"/>
            <a:ext cx="3370476" cy="63023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Органы законодательной власти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AutoShape 16"/>
          <p:cNvSpPr>
            <a:spLocks noChangeArrowheads="1"/>
          </p:cNvSpPr>
          <p:nvPr/>
        </p:nvSpPr>
        <p:spPr bwMode="auto">
          <a:xfrm>
            <a:off x="6073253" y="1734498"/>
            <a:ext cx="2920621" cy="63023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Органы исполнительной власти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4061637" y="3721395"/>
            <a:ext cx="5465135" cy="10633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utoShape 2"/>
          <p:cNvSpPr>
            <a:spLocks noChangeShapeType="1"/>
          </p:cNvSpPr>
          <p:nvPr/>
        </p:nvSpPr>
        <p:spPr bwMode="auto">
          <a:xfrm>
            <a:off x="4055833" y="2625245"/>
            <a:ext cx="0" cy="215900"/>
          </a:xfrm>
          <a:prstGeom prst="straightConnector1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4052295" y="2614922"/>
            <a:ext cx="5480618" cy="668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Нашивка 39"/>
          <p:cNvSpPr/>
          <p:nvPr/>
        </p:nvSpPr>
        <p:spPr>
          <a:xfrm flipH="1">
            <a:off x="5549461" y="5013435"/>
            <a:ext cx="3373821" cy="488732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Законодательные инициативы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1" name="Нашивка 40"/>
          <p:cNvSpPr/>
          <p:nvPr/>
        </p:nvSpPr>
        <p:spPr>
          <a:xfrm flipH="1">
            <a:off x="5549462" y="5559973"/>
            <a:ext cx="3389586" cy="488732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 flipH="1">
            <a:off x="5549460" y="6138042"/>
            <a:ext cx="3405353" cy="488732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Общественный контроль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3" name="Нашивка 42"/>
          <p:cNvSpPr/>
          <p:nvPr/>
        </p:nvSpPr>
        <p:spPr>
          <a:xfrm flipH="1">
            <a:off x="8786646" y="5013435"/>
            <a:ext cx="3100553" cy="488732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Коллективная ответственность членов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4" name="Нашивка 43"/>
          <p:cNvSpPr/>
          <p:nvPr/>
        </p:nvSpPr>
        <p:spPr>
          <a:xfrm flipH="1">
            <a:off x="8797157" y="5559973"/>
            <a:ext cx="3100553" cy="488732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Цивилизованное лоббирование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5" name="Нашивка 44"/>
          <p:cNvSpPr/>
          <p:nvPr/>
        </p:nvSpPr>
        <p:spPr>
          <a:xfrm flipH="1">
            <a:off x="8791902" y="6153808"/>
            <a:ext cx="3100553" cy="488732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 др.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Нашивка 45"/>
          <p:cNvSpPr/>
          <p:nvPr/>
        </p:nvSpPr>
        <p:spPr>
          <a:xfrm>
            <a:off x="1813034" y="5018690"/>
            <a:ext cx="3168869" cy="48873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Делегирование функций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1807779" y="5565227"/>
            <a:ext cx="3168869" cy="55179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Исполнение функций </a:t>
            </a:r>
            <a:r>
              <a:rPr lang="ru-RU" b="1" dirty="0" err="1" smtClean="0">
                <a:solidFill>
                  <a:schemeClr val="tx1"/>
                </a:solidFill>
              </a:rPr>
              <a:t>со-регулятора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6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7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 РЕШЕНИЙ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590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1. Обратиться с предложением в Правительство Российской Федерации о создании на территории Сахалинской области пилотной площадки по объединению всех подрядных организаций в сфере строительства (строителей/изыскателей/проектировщиков) в одну региональную саморегулируемую организацию.</a:t>
            </a:r>
          </a:p>
        </p:txBody>
      </p:sp>
    </p:spTree>
    <p:extLst>
      <p:ext uri="{BB962C8B-B14F-4D97-AF65-F5344CB8AC3E}">
        <p14:creationId xmlns:p14="http://schemas.microsoft.com/office/powerpoint/2010/main" val="3510050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7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 РЕШЕНИЙ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34240"/>
            <a:ext cx="10515600" cy="221474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2. Сформировать / восстановить Комиссию по проведению административной реформы на территории Сахалинской области, в состав которой включить представителей органов исполнительной власти, курирующих работу по реализации приоритетных направлений административной реформы, представителей саморегулируемых и некоммерческих организаций Сахалинской области.               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СРОК: до 15.11.2017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38200" y="4295552"/>
            <a:ext cx="10515600" cy="2052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3. В план работы указанной Комиссии включить рассмотрение Предложений Ассоциации «Сахалинстрой» по стимулированию деловой активности Сахалинской области </a:t>
            </a: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(«дорожной карты»)                               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СРОК: до 01.12.2017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222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7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 РЕШЕНИЙ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34239"/>
            <a:ext cx="10515600" cy="313977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Правительству Сахалинской области, министерствам Сахалинской области по направлениям деятельности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рекомендовать:</a:t>
            </a:r>
          </a:p>
          <a:p>
            <a:pPr marL="80645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Определить перечень контрольно-надзорных и разрешительных  функций для определения возможных временных рамок  передачи  их  саморегулируемому сообществу Сахалинской области -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«дорожная карта»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области.</a:t>
            </a:r>
          </a:p>
          <a:p>
            <a:pPr marL="57785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СРОК: 01.12.2017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44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5833" y="365125"/>
            <a:ext cx="5732060" cy="1763925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0099"/>
                </a:solidFill>
              </a:rPr>
              <a:t>Миссия саморегулирования определена В.В. Путиным в программной статье </a:t>
            </a:r>
            <a:br>
              <a:rPr lang="ru-RU" sz="2800" dirty="0">
                <a:solidFill>
                  <a:srgbClr val="000099"/>
                </a:solidFill>
              </a:rPr>
            </a:br>
            <a:r>
              <a:rPr lang="ru-RU" sz="3200" b="1" dirty="0">
                <a:solidFill>
                  <a:srgbClr val="000099"/>
                </a:solidFill>
              </a:rPr>
              <a:t>«Демократия и качество государства»</a:t>
            </a:r>
            <a:endParaRPr lang="ru-RU" sz="2800" b="1" dirty="0">
              <a:solidFill>
                <a:srgbClr val="000099"/>
              </a:solidFill>
            </a:endParaRPr>
          </a:p>
        </p:txBody>
      </p:sp>
      <p:pic>
        <p:nvPicPr>
          <p:cNvPr id="4" name="Содержимое 3" descr="putin_v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585" y="359839"/>
            <a:ext cx="5008508" cy="5871490"/>
          </a:xfrm>
        </p:spPr>
      </p:pic>
      <p:sp>
        <p:nvSpPr>
          <p:cNvPr id="5" name="TextBox 4"/>
          <p:cNvSpPr txBox="1"/>
          <p:nvPr/>
        </p:nvSpPr>
        <p:spPr>
          <a:xfrm>
            <a:off x="4494664" y="2524836"/>
            <a:ext cx="6519080" cy="206210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Рассчитываю, что саморегулирование станет одним из столпов сильного гражданского общества в России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1373" y="1965278"/>
            <a:ext cx="7779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>
                <a:solidFill>
                  <a:schemeClr val="bg1"/>
                </a:solidFill>
              </a:rPr>
              <a:t>«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59152" y="3643951"/>
            <a:ext cx="791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>
                <a:solidFill>
                  <a:srgbClr val="C00000"/>
                </a:solidFill>
              </a:rPr>
              <a:t>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96825" y="5969719"/>
            <a:ext cx="5395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2012 год, газета «</a:t>
            </a:r>
            <a:r>
              <a:rPr lang="ru-RU" sz="2800" b="1" dirty="0" err="1">
                <a:solidFill>
                  <a:srgbClr val="C00000"/>
                </a:solidFill>
              </a:rPr>
              <a:t>КоммерсантЪ</a:t>
            </a:r>
            <a:r>
              <a:rPr lang="ru-RU" sz="2800" b="1" dirty="0">
                <a:solidFill>
                  <a:srgbClr val="C00000"/>
                </a:solidFill>
              </a:rPr>
              <a:t>»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701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9684" y="232011"/>
            <a:ext cx="10836322" cy="17469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Указ Президента РФ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23 июля 2003 года № 824 </a:t>
            </a:r>
            <a:b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«О мерах по проведению административной реформы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2003-2004 годах»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9684" y="1978917"/>
            <a:ext cx="10781731" cy="1678675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lnSpc>
                <a:spcPct val="80000"/>
              </a:lnSpc>
              <a:buFont typeface="Arial" panose="020B0604020202020204" pitchFamily="34" charset="0"/>
              <a:buAutoNum type="arabicPeriod"/>
              <a:defRPr/>
            </a:pPr>
            <a:r>
              <a:rPr lang="ru-RU" dirty="0"/>
              <a:t>Определить следующие приоритетные направления административной реформы в 2003-2004 годах:</a:t>
            </a:r>
          </a:p>
          <a:p>
            <a:pPr>
              <a:lnSpc>
                <a:spcPct val="80000"/>
              </a:lnSpc>
              <a:defRPr/>
            </a:pPr>
            <a:endParaRPr lang="ru-RU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dirty="0"/>
              <a:t>   ограничение вмешательства государства в экономическую деятельность субъектов предпринимательства, в том числе прекращение избыточного государственного регулирования;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dirty="0"/>
              <a:t>   развитие системы </a:t>
            </a:r>
            <a:r>
              <a:rPr lang="ru-RU" dirty="0" err="1"/>
              <a:t>саморегулируемых</a:t>
            </a:r>
            <a:r>
              <a:rPr lang="ru-RU" dirty="0"/>
              <a:t> организаций в области экономики.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9684" y="3657592"/>
            <a:ext cx="10781731" cy="238835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dirty="0"/>
              <a:t>2. Правительству Российской Федерации: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/>
              <a:t>   образовать комиссию по проведению административной реформы, предусмотрев участие в ней, в том числе, представителей Администрации Президента Российской Федерации, руководителей федеральных органов исполнительной власти, представителей органов исполнительной власти субъектов Российской Федерации, органов местного самоуправления;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/>
              <a:t>  утвердить положение о комиссии по проведению административной реформы. </a:t>
            </a:r>
          </a:p>
          <a:p>
            <a:pPr algn="ctr"/>
            <a:endParaRPr lang="ru-RU" sz="1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02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процесс 18"/>
          <p:cNvSpPr/>
          <p:nvPr/>
        </p:nvSpPr>
        <p:spPr>
          <a:xfrm>
            <a:off x="312820" y="5842963"/>
            <a:ext cx="11879179" cy="702198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2000" b="1" dirty="0">
                <a:solidFill>
                  <a:schemeClr val="tx1"/>
                </a:solidFill>
              </a:rPr>
              <a:t>Ответственность за результаты работ </a:t>
            </a:r>
          </a:p>
          <a:p>
            <a:pPr marL="444500"/>
            <a:r>
              <a:rPr lang="ru-RU" sz="2000" b="1" dirty="0">
                <a:solidFill>
                  <a:schemeClr val="tx1"/>
                </a:solidFill>
              </a:rPr>
              <a:t>членов</a:t>
            </a: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12821" y="2551510"/>
            <a:ext cx="11879179" cy="1406717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2000" b="1" dirty="0">
                <a:solidFill>
                  <a:schemeClr val="tx1"/>
                </a:solidFill>
              </a:rPr>
              <a:t>Создание условий добросовестной</a:t>
            </a:r>
          </a:p>
          <a:p>
            <a:pPr marL="444500"/>
            <a:r>
              <a:rPr lang="ru-RU" sz="2000" b="1" dirty="0">
                <a:solidFill>
                  <a:schemeClr val="tx1"/>
                </a:solidFill>
              </a:rPr>
              <a:t>конкуренции / </a:t>
            </a:r>
          </a:p>
          <a:p>
            <a:pPr marL="444500"/>
            <a:r>
              <a:rPr lang="ru-RU" sz="2000" b="1" dirty="0">
                <a:solidFill>
                  <a:schemeClr val="tx1"/>
                </a:solidFill>
              </a:rPr>
              <a:t>«функция отраслевого фильтра» </a:t>
            </a: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12821" y="1323474"/>
            <a:ext cx="11879179" cy="1032919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2000" b="1" dirty="0">
                <a:solidFill>
                  <a:schemeClr val="tx1"/>
                </a:solidFill>
              </a:rPr>
              <a:t>Объединение предпринимательского/</a:t>
            </a:r>
          </a:p>
          <a:p>
            <a:pPr marL="444500"/>
            <a:r>
              <a:rPr lang="ru-RU" sz="2000" b="1" dirty="0">
                <a:solidFill>
                  <a:schemeClr val="tx1"/>
                </a:solidFill>
              </a:rPr>
              <a:t>профессионального сообщества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24495"/>
            <a:ext cx="8754985" cy="1097157"/>
          </a:xfrm>
          <a:solidFill>
            <a:srgbClr val="C00000"/>
          </a:solidFill>
        </p:spPr>
        <p:txBody>
          <a:bodyPr>
            <a:normAutofit/>
          </a:bodyPr>
          <a:lstStyle/>
          <a:p>
            <a:pPr marL="84138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Саморегулирование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это:</a:t>
            </a:r>
            <a:endParaRPr lang="ru-RU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450308" y="2652570"/>
            <a:ext cx="3284616" cy="356932"/>
          </a:xfrm>
          <a:prstGeom prst="round2Diag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Стандартизация деятельности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5450307" y="3102586"/>
            <a:ext cx="3284617" cy="321007"/>
          </a:xfrm>
          <a:prstGeom prst="round2Diag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исполнения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5450308" y="1518591"/>
            <a:ext cx="3284617" cy="591442"/>
          </a:xfrm>
          <a:prstGeom prst="round2Diag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Объединение добросовестных участников рынка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34928" y="1651429"/>
            <a:ext cx="323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Обязательное членство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Добровольное членство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34921" y="2645859"/>
            <a:ext cx="32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СРО, членов СРО</a:t>
            </a:r>
            <a:r>
              <a:rPr lang="ru-RU" sz="1100" b="1" dirty="0" smtClean="0"/>
              <a:t>, </a:t>
            </a:r>
            <a:r>
              <a:rPr lang="ru-RU" sz="1400" b="1" dirty="0" smtClean="0"/>
              <a:t>Работников</a:t>
            </a:r>
            <a:r>
              <a:rPr lang="ru-RU" sz="1100" b="1" dirty="0" smtClean="0"/>
              <a:t> </a:t>
            </a:r>
            <a:r>
              <a:rPr lang="ru-RU" sz="1400" b="1" dirty="0"/>
              <a:t>членов СРО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5450310" y="5905709"/>
            <a:ext cx="3284616" cy="498357"/>
          </a:xfrm>
          <a:prstGeom prst="round2Diag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Дополнительная имущественная ответственность перед потребителями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54985" y="5833176"/>
            <a:ext cx="323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Компенсационный фонд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Страхование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34921" y="3088018"/>
            <a:ext cx="32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Плановые </a:t>
            </a:r>
            <a:r>
              <a:rPr lang="ru-RU" sz="1400" b="1" dirty="0" smtClean="0"/>
              <a:t>проверки, внеплановые </a:t>
            </a:r>
            <a:r>
              <a:rPr lang="ru-RU" sz="1400" b="1" dirty="0"/>
              <a:t>проверки</a:t>
            </a: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5450306" y="3525896"/>
            <a:ext cx="3284617" cy="346951"/>
          </a:xfrm>
          <a:prstGeom prst="round2Diag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Дисциплинарные меры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4872789" y="1904621"/>
            <a:ext cx="481264" cy="18562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872789" y="3197731"/>
            <a:ext cx="481264" cy="18562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4872789" y="6205702"/>
            <a:ext cx="481264" cy="18562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312819" y="4055113"/>
            <a:ext cx="11879179" cy="1712409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2000" b="1" dirty="0" smtClean="0">
                <a:solidFill>
                  <a:schemeClr val="tx1"/>
                </a:solidFill>
              </a:rPr>
              <a:t>Защита прав и законных интересов </a:t>
            </a:r>
          </a:p>
          <a:p>
            <a:pPr marL="444500"/>
            <a:r>
              <a:rPr lang="ru-RU" sz="2000" b="1" dirty="0" smtClean="0">
                <a:solidFill>
                  <a:schemeClr val="tx1"/>
                </a:solidFill>
              </a:rPr>
              <a:t>членов СРО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4872789" y="4519785"/>
            <a:ext cx="481264" cy="18562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5450304" y="4129702"/>
            <a:ext cx="3284617" cy="413576"/>
          </a:xfrm>
          <a:prstGeom prst="round2Diag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Представительство интересов СРО в судах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5450304" y="4673136"/>
            <a:ext cx="3284617" cy="387051"/>
          </a:xfrm>
          <a:prstGeom prst="round2Diag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Общественный контроль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5450304" y="5178399"/>
            <a:ext cx="3284617" cy="461704"/>
          </a:xfrm>
          <a:prstGeom prst="round2Diag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Представительство интересов СРО в общественных советах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79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705686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Основные отличия </a:t>
            </a:r>
            <a:r>
              <a:rPr lang="ru-RU" sz="3600" b="1" dirty="0">
                <a:solidFill>
                  <a:schemeClr val="bg1"/>
                </a:solidFill>
              </a:rPr>
              <a:t>СРО</a:t>
            </a:r>
            <a:r>
              <a:rPr lang="ru-RU" sz="3600" dirty="0">
                <a:solidFill>
                  <a:schemeClr val="bg1"/>
                </a:solidFill>
              </a:rPr>
              <a:t> от </a:t>
            </a:r>
            <a:r>
              <a:rPr lang="ru-RU" sz="3600" b="1" dirty="0">
                <a:solidFill>
                  <a:schemeClr val="bg1"/>
                </a:solidFill>
              </a:rPr>
              <a:t>Некоммерческих организаций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180474" y="1179095"/>
            <a:ext cx="11730789" cy="5542380"/>
          </a:xfrm>
        </p:spPr>
        <p:txBody>
          <a:bodyPr numCol="2"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ОБЯЗАННОСТИ:</a:t>
            </a:r>
            <a:endParaRPr lang="ru-RU" sz="2400" b="1" dirty="0"/>
          </a:p>
          <a:p>
            <a:pPr>
              <a:buFontTx/>
              <a:buChar char="-"/>
            </a:pPr>
            <a:r>
              <a:rPr lang="ru-RU" sz="2400" dirty="0"/>
              <a:t>Разработка и принятие  стандартов и правил предпринимательской/профессиональной деятельности СРО;</a:t>
            </a:r>
          </a:p>
          <a:p>
            <a:pPr>
              <a:buFontTx/>
              <a:buChar char="-"/>
            </a:pPr>
            <a:r>
              <a:rPr lang="ru-RU" sz="2400" dirty="0"/>
              <a:t>Наличие дополнительной имущественной ответственности за результаты деятельности членов; </a:t>
            </a:r>
          </a:p>
          <a:p>
            <a:pPr>
              <a:buFontTx/>
              <a:buChar char="-"/>
            </a:pPr>
            <a:r>
              <a:rPr lang="ru-RU" sz="2400" dirty="0"/>
              <a:t>Создание компенсационного фонда возмещения возможного вреда или страхование деятельности членов СРО.</a:t>
            </a:r>
          </a:p>
          <a:p>
            <a:pPr>
              <a:buFontTx/>
              <a:buChar char="-"/>
            </a:pPr>
            <a:r>
              <a:rPr lang="ru-RU" sz="2400" dirty="0"/>
              <a:t>Создание специализированных органов (контроль, дисциплинарная ответственность);</a:t>
            </a:r>
          </a:p>
          <a:p>
            <a:pPr>
              <a:buFontTx/>
              <a:buChar char="-"/>
            </a:pPr>
            <a:r>
              <a:rPr lang="ru-RU" sz="2400" dirty="0"/>
              <a:t>Установление мер дисциплинарной ответственности в отношении членов за нарушение требований стандартов и правил СРО.</a:t>
            </a:r>
          </a:p>
          <a:p>
            <a:pPr>
              <a:buFontTx/>
              <a:buChar char="-"/>
            </a:pPr>
            <a:r>
              <a:rPr lang="ru-RU" sz="2400" dirty="0"/>
              <a:t>Осуществление контроля соответствия членства в СРО  и анализа деятельности   членов СРО.</a:t>
            </a:r>
          </a:p>
          <a:p>
            <a:pPr>
              <a:buFontTx/>
              <a:buChar char="-"/>
            </a:pPr>
            <a:endParaRPr lang="ru-RU" sz="2400" dirty="0"/>
          </a:p>
          <a:p>
            <a:pPr>
              <a:buFontTx/>
              <a:buChar char="-"/>
            </a:pPr>
            <a:endParaRPr lang="ru-RU" sz="2400" dirty="0"/>
          </a:p>
          <a:p>
            <a:pPr>
              <a:buFontTx/>
              <a:buChar char="-"/>
            </a:pPr>
            <a:endParaRPr lang="ru-RU" sz="2400" dirty="0"/>
          </a:p>
          <a:p>
            <a:pPr>
              <a:buFontTx/>
              <a:buChar char="-"/>
            </a:pPr>
            <a:endParaRPr lang="ru-RU" sz="2400" dirty="0"/>
          </a:p>
          <a:p>
            <a:pPr marL="0" indent="0" algn="ctr">
              <a:buNone/>
            </a:pPr>
            <a:r>
              <a:rPr lang="ru-RU" sz="3000" b="1" dirty="0"/>
              <a:t>ПРАВА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От своего имени оспаривать акты, решения органов власти различного уровня, нарушающие права и законные интересы СРО/членов СРО;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Участвовать в обсуждении законопроектов, проектов госпрограмм, НПА;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Запрашивать у органов государственной власти всех уровней и получать от них информацию, необходимую для выполнения СРО возложенных федеральными законами функций;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Судебного оспаривания несоответствующих закону НПА;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Представлять интересы членов СРО в их отношениях с органами власти разных уровней;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Защита законных интересов и прав членов СРО;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Осуществление общественного контроля деятельности заказчиков, органов власти и управления при проведении закупок и исполнении контрактов</a:t>
            </a:r>
          </a:p>
          <a:p>
            <a:pPr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931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2481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Постановление Конституционного Суда РФ № 12-П от 19.12.2005 г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1472" y="1719618"/>
            <a:ext cx="5699077" cy="473577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indent="36513">
              <a:buNone/>
            </a:pPr>
            <a:r>
              <a:rPr lang="ru-RU" dirty="0" smtClean="0"/>
              <a:t>СРО в сфере общественных отношений выполняют функции саморегулирования в интересах общества. </a:t>
            </a:r>
          </a:p>
          <a:p>
            <a:pPr indent="44450">
              <a:buNone/>
            </a:pPr>
            <a:r>
              <a:rPr lang="ru-RU" dirty="0" smtClean="0"/>
              <a:t>Возложение на СРО функции контроля за деятельностью своих членов в части соблюдения требований законодательства и установленных СРО правил профессиональной деятельности члена, </a:t>
            </a:r>
            <a:r>
              <a:rPr lang="ru-RU" b="1" dirty="0" smtClean="0"/>
              <a:t>является определенной модификацией контрольной деятельности государства.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264322" y="1827897"/>
            <a:ext cx="5625251" cy="32354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600" dirty="0" smtClean="0"/>
              <a:t>Государство вправе устанавливать для всех граждан, желающих осуществлять публичную деятельность </a:t>
            </a:r>
            <a:r>
              <a:rPr lang="ru-RU" sz="2600" b="1" dirty="0" smtClean="0"/>
              <a:t>обязательные условия назначения на должность и пребывания в должности  </a:t>
            </a:r>
            <a:r>
              <a:rPr lang="ru-RU" sz="2600" dirty="0" smtClean="0"/>
              <a:t>(установление квалификационных и иных требований к руководителям СРО и их национальных объединений и согласование их кандидатур.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955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</a:rPr>
              <a:t>Идея конкуренции в сфере </a:t>
            </a:r>
            <a:r>
              <a:rPr lang="ru-RU" b="1" dirty="0" smtClean="0">
                <a:solidFill>
                  <a:srgbClr val="000099"/>
                </a:solidFill>
              </a:rPr>
              <a:t>регулирования </a:t>
            </a:r>
            <a:br>
              <a:rPr lang="ru-RU" b="1" dirty="0" smtClean="0">
                <a:solidFill>
                  <a:srgbClr val="000099"/>
                </a:solidFill>
              </a:rPr>
            </a:br>
            <a:r>
              <a:rPr lang="ru-RU" sz="2700" b="1" dirty="0" smtClean="0">
                <a:solidFill>
                  <a:srgbClr val="000099"/>
                </a:solidFill>
              </a:rPr>
              <a:t>подобна бредовой идее одновременного существования нескольких конкурирующих парламентов в одном государстве.</a:t>
            </a: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52550"/>
            <a:ext cx="10515600" cy="4491099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Начальник Управления контроля социальной сферы и торговли ФАС России Тимофей Нижегородцев: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«Необходимо выстраивать систему саморегулируемых организаций таким образом, чтобы исключить коммерческая конкуренция между СРО лишает возможности исполнять свои функции, как регулятора отношений и регулятора разрешений рисков в осуществлении деятельности членов СРО»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73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0717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Концепция административной реформы в Российской Федерации в 2006 – 2010 годах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</a:rPr>
              <a:t>(одобрена распоряжением Правительства РФ от 25.10.2005 № 1789-р)</a:t>
            </a: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45770" y="2622884"/>
            <a:ext cx="6677526" cy="3862137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/>
              <a:t>«Стадии практической реализации достигла лишь относительно небольшая часть мероприятий административной реформы. По ряду приоритетных направлений работы еще не начаты</a:t>
            </a:r>
            <a:r>
              <a:rPr lang="ru-RU" sz="3600" b="1" i="1" dirty="0" smtClean="0"/>
              <a:t>»</a:t>
            </a:r>
            <a:endParaRPr lang="ru-RU" sz="3600" b="1" i="1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838200" y="3200399"/>
            <a:ext cx="4239126" cy="2658979"/>
          </a:xfrm>
          <a:prstGeom prst="homePlat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Негативный результат по ряду приоритетных направлений административной реформы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1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0717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Концепция административной реформы в Российской Федерации в 2006 – 2010 годах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</a:rPr>
              <a:t>(одобрена распоряжением Правительства РФ от 25.10.2005 № 1789-р)</a:t>
            </a: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089357" y="2370221"/>
            <a:ext cx="6769770" cy="43794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200" b="1" dirty="0" smtClean="0"/>
              <a:t>«Требует оптимизации взаимодействие федеральных органов исполнительной власти, их территориальных органов с органами исполнительной власти субъектов Российской Федерации, а также взаимодействие органов исполнительной власти с гражданским обществом</a:t>
            </a:r>
            <a:r>
              <a:rPr lang="ru-RU" sz="3200" b="1" i="1" dirty="0" smtClean="0"/>
              <a:t>»</a:t>
            </a:r>
            <a:endParaRPr lang="ru-RU" sz="3200" b="1" i="1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216568" y="2370221"/>
            <a:ext cx="4872789" cy="902368"/>
          </a:xfrm>
          <a:prstGeom prst="homePlat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Недостаточный результат на субъектном уровне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2241" y="3573378"/>
            <a:ext cx="4888833" cy="301992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«В основном административная реформа затронула федеральный уровень исполнительной власти. На региональном уровне она реализуется лишь </a:t>
            </a:r>
            <a:r>
              <a:rPr lang="ru-RU" b="1" u="sng" dirty="0" smtClean="0"/>
              <a:t>в виде экспериментов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61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1129</Words>
  <Application>Microsoft Office PowerPoint</Application>
  <PresentationFormat>Широкоэкранный</PresentationFormat>
  <Paragraphs>131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Тема Office</vt:lpstr>
      <vt:lpstr>О промежуточных итогах исполнения решений Совета по инвестиционной деятельности в части развития системы саморегулирования в областях экономики Сахалинской области.  Опыт Ассоциации «Сахалинстрой»</vt:lpstr>
      <vt:lpstr>Миссия саморегулирования определена В.В. Путиным в программной статье  «Демократия и качество государства»</vt:lpstr>
      <vt:lpstr>Презентация PowerPoint</vt:lpstr>
      <vt:lpstr>Саморегулирование – это:</vt:lpstr>
      <vt:lpstr>Основные отличия СРО от Некоммерческих организаций</vt:lpstr>
      <vt:lpstr>Постановление Конституционного Суда РФ № 12-П от 19.12.2005 г.</vt:lpstr>
      <vt:lpstr>Идея конкуренции в сфере регулирования  подобна бредовой идее одновременного существования нескольких конкурирующих парламентов в одном государстве.</vt:lpstr>
      <vt:lpstr>Концепция административной реформы в Российской Федерации в 2006 – 2010 годах  (одобрена распоряжением Правительства РФ от 25.10.2005 № 1789-р)</vt:lpstr>
      <vt:lpstr>Концепция административной реформы в Российской Федерации в 2006 – 2010 годах  (одобрена распоряжением Правительства РФ от 25.10.2005 № 1789-р)</vt:lpstr>
      <vt:lpstr>Концепция административной реформы в Российской Федерации в 2006 – 2010 годах  (одобрена распоряжением Правительства РФ от 25.10.2005 № 1789-р)</vt:lpstr>
      <vt:lpstr>Концепция административной реформы в Российской Федерации в 2006 – 2010 годах  (одобрена распоряжением Правительства РФ от 25.10.2005 № 1789-р)</vt:lpstr>
      <vt:lpstr>Концепция административной реформы в Российской Федерации в 2006 – 2010 годах  (одобрена распоряжением Правительства РФ от 25.10.2005 № 1789-р)</vt:lpstr>
      <vt:lpstr>Положение о Правительственной комиссии по проведению административной реформы  (утв. постановлением Правительства РФ от 31.07.2003 № 451)</vt:lpstr>
      <vt:lpstr>Презентация PowerPoint</vt:lpstr>
      <vt:lpstr>ПРОЕКТ РЕШЕНИЙ</vt:lpstr>
      <vt:lpstr>ПРОЕКТ РЕШЕНИЙ</vt:lpstr>
      <vt:lpstr>ПРОЕКТ РЕШЕНИЙ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Кристина</dc:creator>
  <cp:lastModifiedBy>Кристина</cp:lastModifiedBy>
  <cp:revision>69</cp:revision>
  <dcterms:created xsi:type="dcterms:W3CDTF">2017-10-24T23:40:05Z</dcterms:created>
  <dcterms:modified xsi:type="dcterms:W3CDTF">2017-10-27T01:04:22Z</dcterms:modified>
</cp:coreProperties>
</file>