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0" r:id="rId4"/>
    <p:sldId id="272" r:id="rId5"/>
    <p:sldId id="269" r:id="rId6"/>
    <p:sldId id="271" r:id="rId7"/>
    <p:sldId id="261" r:id="rId8"/>
    <p:sldId id="262" r:id="rId9"/>
    <p:sldId id="260" r:id="rId10"/>
    <p:sldId id="264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>
        <p:scale>
          <a:sx n="180" d="100"/>
          <a:sy n="180" d="100"/>
        </p:scale>
        <p:origin x="-1926" y="-2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01%20&#1056;&#1057;&#1057;-&#1059;&#1062;-&#1056;&#1057;&#1055;&#1055;-&#1057;&#1056;&#1054;\03%20&#1056;&#1057;&#1055;&#1055;\29%20&#1047;&#1072;&#1089;&#1077;&#1076;&#1072;&#1085;&#1080;&#1103;%20&#1050;&#1086;&#1084;&#1080;&#1089;&#1089;&#1080;&#1080;%202015\02%20&#1047;&#1072;&#1089;&#1077;&#1076;&#1072;&#1085;&#1080;&#1077;%2026.08.2015\30%20&#1042;&#1074;&#1086;&#1076;%202010-2030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567174599369199E-2"/>
          <c:y val="1.21989399001287E-2"/>
          <c:w val="0.93628946170580496"/>
          <c:h val="0.931575944311308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Данные!$A$5</c:f>
              <c:strCache>
                <c:ptCount val="1"/>
                <c:pt idx="0">
                  <c:v>- первая редакция Национального проекта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2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8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4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0"/>
                  <c:y val="6.2623380797533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1567842833532E-3"/>
                  <c:y val="1.99221905772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65381624264E-3"/>
                  <c:y val="5.6901487811217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8252427184466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00117272574971E-2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1865192382866999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53286155045470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8576020572163E-2"/>
                  <c:y val="-3.7825059101654801E-3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65184752098852E-3"/>
                  <c:y val="1.89125295508276E-3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C000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1.5144915396213799E-4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36239961325953E-3"/>
                  <c:y val="-3.0289830792427501E-4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36239961325953E-3"/>
                  <c:y val="-2.0193220528283301E-4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4.0105594322406898E-3"/>
                  <c:y val="1.38627352432012E-3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1.28576020572163E-3"/>
                  <c:y val="3.47960760224121E-3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7.6639407537895801E-5"/>
                  <c:y val="-4.5464529699745001E-4"/>
                </c:manualLayout>
              </c:layout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spPr/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6600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"/>
                  <c:y val="-2.3300970873786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0"/>
                  <c:y val="-3.1067961165048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0"/>
                  <c:y val="-3.4951456310679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-2.718446601941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-1.3623978201634901E-3"/>
                  <c:y val="-3.8834951456310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0"/>
                  <c:y val="-2.135922330097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"/>
                  <c:y val="-7.5655876348789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-1.3623978201634901E-3"/>
                  <c:y val="-1.747572815533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layout>
                <c:manualLayout>
                  <c:x val="-4.1025641025640002E-3"/>
                  <c:y val="-1.97530864197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99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Данные!$B$4:$V$4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Данные!$B$5:$V$5</c:f>
              <c:numCache>
                <c:formatCode>0.0</c:formatCode>
                <c:ptCount val="21"/>
                <c:pt idx="0">
                  <c:v>58.4</c:v>
                </c:pt>
                <c:pt idx="1">
                  <c:v>62.3</c:v>
                </c:pt>
                <c:pt idx="2">
                  <c:v>65.7</c:v>
                </c:pt>
                <c:pt idx="3">
                  <c:v>70.599999999999994</c:v>
                </c:pt>
                <c:pt idx="4">
                  <c:v>81</c:v>
                </c:pt>
                <c:pt idx="5">
                  <c:v>76</c:v>
                </c:pt>
                <c:pt idx="6">
                  <c:v>81</c:v>
                </c:pt>
                <c:pt idx="7">
                  <c:v>93</c:v>
                </c:pt>
                <c:pt idx="8">
                  <c:v>95</c:v>
                </c:pt>
                <c:pt idx="9">
                  <c:v>97</c:v>
                </c:pt>
                <c:pt idx="10">
                  <c:v>100</c:v>
                </c:pt>
                <c:pt idx="11">
                  <c:v>102</c:v>
                </c:pt>
                <c:pt idx="12">
                  <c:v>104</c:v>
                </c:pt>
                <c:pt idx="13">
                  <c:v>106</c:v>
                </c:pt>
                <c:pt idx="14">
                  <c:v>108</c:v>
                </c:pt>
                <c:pt idx="15">
                  <c:v>110</c:v>
                </c:pt>
                <c:pt idx="16">
                  <c:v>112</c:v>
                </c:pt>
                <c:pt idx="17">
                  <c:v>114</c:v>
                </c:pt>
                <c:pt idx="18">
                  <c:v>116</c:v>
                </c:pt>
                <c:pt idx="19">
                  <c:v>118</c:v>
                </c:pt>
                <c:pt idx="20">
                  <c:v>120</c:v>
                </c:pt>
              </c:numCache>
            </c:numRef>
          </c:val>
        </c:ser>
        <c:ser>
          <c:idx val="1"/>
          <c:order val="1"/>
          <c:tx>
            <c:strRef>
              <c:f>Данные!$A$6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-7.83863521337139E-3"/>
                  <c:y val="-5.0393925746336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00660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Данные!$B$4:$V$4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Данные!$B$6:$V$6</c:f>
              <c:numCache>
                <c:formatCode>General</c:formatCode>
                <c:ptCount val="21"/>
                <c:pt idx="5" formatCode="0.0">
                  <c:v>84</c:v>
                </c:pt>
                <c:pt idx="6" formatCode="0.0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4"/>
        <c:gapDepth val="32"/>
        <c:shape val="cylinder"/>
        <c:axId val="393465648"/>
        <c:axId val="608775792"/>
        <c:axId val="0"/>
      </c:bar3DChart>
      <c:catAx>
        <c:axId val="39346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08775792"/>
        <c:crosses val="autoZero"/>
        <c:auto val="1"/>
        <c:lblAlgn val="ctr"/>
        <c:lblOffset val="100"/>
        <c:noMultiLvlLbl val="0"/>
      </c:catAx>
      <c:valAx>
        <c:axId val="608775792"/>
        <c:scaling>
          <c:orientation val="minMax"/>
          <c:max val="14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3465648"/>
        <c:crosses val="autoZero"/>
        <c:crossBetween val="between"/>
        <c:majorUnit val="7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Характеристики территории застройки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59425853018370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918514481564699E-17"/>
                  <c:y val="2.0576417435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9837028963130198E-17"/>
                  <c:y val="-1.175795282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4E79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1.2E-2</c:v>
                </c:pt>
                <c:pt idx="1">
                  <c:v>0.17799999999999999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98,80%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rgbClr val="FFFFFF"/>
                        </a:solidFill>
                      </a:rPr>
                      <a:t>82,20%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0.82199999999999995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8781776"/>
        <c:axId val="608781232"/>
      </c:barChart>
      <c:catAx>
        <c:axId val="60878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1F4E79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8781232"/>
        <c:crosses val="autoZero"/>
        <c:auto val="1"/>
        <c:lblAlgn val="ctr"/>
        <c:lblOffset val="100"/>
        <c:noMultiLvlLbl val="0"/>
      </c:catAx>
      <c:valAx>
        <c:axId val="608781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878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88483603976698E-2"/>
          <c:y val="0"/>
          <c:w val="0.94350918614227897"/>
          <c:h val="0.5913856001707630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8540">
              <a:solidFill>
                <a:srgbClr val="000000"/>
              </a:solidFill>
              <a:prstDash val="solid"/>
            </a:ln>
          </c:spPr>
          <c:explosion val="22"/>
          <c:dPt>
            <c:idx val="0"/>
            <c:bubble3D val="0"/>
            <c:spPr>
              <a:solidFill>
                <a:srgbClr val="FF0000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9966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C99FF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37867492861386"/>
                  <c:y val="-0.102939540047329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FF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045736688396801"/>
                  <c:y val="2.6047098777307001E-2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0033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0000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6483680358303E-2"/>
                  <c:y val="-3.4995714640413997E-2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660066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39260934906704E-3"/>
                  <c:y val="-3.45785655737781E-2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8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9635418620252102E-2"/>
                  <c:y val="-3.7381037066277503E-2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0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4645033386277597E-2"/>
                  <c:y val="-1.7579324514756401E-2"/>
                </c:manualLayout>
              </c:layout>
              <c:spPr>
                <a:noFill/>
                <a:ln w="17079">
                  <a:noFill/>
                </a:ln>
              </c:spPr>
              <c:txPr>
                <a:bodyPr/>
                <a:lstStyle/>
                <a:p>
                  <a:pPr>
                    <a:defRPr sz="1055" b="1" i="0" u="none" strike="noStrike" baseline="0">
                      <a:solidFill>
                        <a:srgbClr val="33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70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Лист1!$B$2:$I$2</c:f>
              <c:strCache>
                <c:ptCount val="8"/>
                <c:pt idx="0">
                  <c:v>себестоимость (сметная стоимость) строительства</c:v>
                </c:pt>
                <c:pt idx="1">
                  <c:v>прибыль застройщика</c:v>
                </c:pt>
                <c:pt idx="2">
                  <c:v>прибыль риэлтора </c:v>
                </c:pt>
                <c:pt idx="3">
                  <c:v>доля города</c:v>
                </c:pt>
                <c:pt idx="4">
                  <c:v>получение и выполнение ТУ "по подключению"</c:v>
                </c:pt>
                <c:pt idx="5">
                  <c:v>приобретение земельного участка</c:v>
                </c:pt>
                <c:pt idx="6">
                  <c:v>подготовка проектно-сметной документации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Лист1!$B$3:$I$3</c:f>
              <c:numCache>
                <c:formatCode>0.0%</c:formatCode>
                <c:ptCount val="8"/>
                <c:pt idx="0">
                  <c:v>0.46600000000000003</c:v>
                </c:pt>
                <c:pt idx="1">
                  <c:v>0.20699999999999999</c:v>
                </c:pt>
                <c:pt idx="2">
                  <c:v>0.10299999999999999</c:v>
                </c:pt>
                <c:pt idx="3">
                  <c:v>0.09</c:v>
                </c:pt>
                <c:pt idx="4">
                  <c:v>5.7000000000000002E-2</c:v>
                </c:pt>
                <c:pt idx="5">
                  <c:v>1.7000000000000001E-2</c:v>
                </c:pt>
                <c:pt idx="6">
                  <c:v>1.2E-2</c:v>
                </c:pt>
                <c:pt idx="7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233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FF0000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rgbClr val="008000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 i="0" u="none" strike="noStrike" baseline="0">
                <a:solidFill>
                  <a:srgbClr val="800080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 i="0" u="none" strike="noStrike" baseline="0">
                <a:solidFill>
                  <a:srgbClr val="0000FF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 i="0" u="none" strike="noStrike" baseline="0">
                <a:solidFill>
                  <a:srgbClr val="660066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800000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rgbClr val="000080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 i="0" u="none" strike="noStrike" baseline="0">
                <a:solidFill>
                  <a:srgbClr val="333399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3.6569982516334002E-3"/>
          <c:y val="0.46217189569200801"/>
          <c:w val="0.98292296616270702"/>
          <c:h val="0.493771356841264"/>
        </c:manualLayout>
      </c:layout>
      <c:overlay val="0"/>
      <c:spPr>
        <a:noFill/>
        <a:ln w="17079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67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338F1-DDFF-6B4E-97A4-E43C936FCB8D}" type="datetime1">
              <a:rPr lang="ru-RU" smtClean="0"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494A4-3212-DE4D-9282-BC2241A07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43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22E4A-F357-CC41-BB3E-28D2D9F70858}" type="datetime1">
              <a:rPr lang="ru-RU" smtClean="0"/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5BFB-83F7-4762-9241-ACB6071F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40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BFB-83F7-4762-9241-ACB6071FB3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7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BFB-83F7-4762-9241-ACB6071FB3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68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C1A53-BFFA-41D5-A747-44CA8A22959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2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BFB-83F7-4762-9241-ACB6071FB3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7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1841-DBD1-4777-A1C9-29C4BAE5E339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6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A5A4-F617-46AD-98BC-C8508F66DFBF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BB33-7275-46FF-B537-E28FFC316B2A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5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A4BA-B77C-49D7-8E58-590792F3C177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4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738A-7475-45B8-A589-E6442D3F97E7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3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766-E4C7-4FAA-A7D2-4D28FE70A61B}" type="datetime1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C7B1-2FCD-45B1-A4B0-16EEC0881D4F}" type="datetime1">
              <a:rPr lang="ru-RU" smtClean="0"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91BE-8369-4BB5-97E4-9A0D77A8FAE7}" type="datetime1">
              <a:rPr lang="ru-RU" smtClean="0"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0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D2B-061E-4682-AB69-D1514DF0DC44}" type="datetime1">
              <a:rPr lang="ru-RU" smtClean="0"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802-ABEC-4CB0-890A-9389D94096F9}" type="datetime1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8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82D-CEF7-4712-89CB-5913BB262192}" type="datetime1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8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74EB-2249-401E-9EBF-55B04AB306F3}" type="datetime1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ED19-5A44-4877-9D8C-95039C27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2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509" t="15575" r="19824" b="8168"/>
          <a:stretch/>
        </p:blipFill>
        <p:spPr>
          <a:xfrm>
            <a:off x="-65445" y="0"/>
            <a:ext cx="1225744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01297" y="2610683"/>
            <a:ext cx="412715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Реформа строительной отрасли: </a:t>
            </a:r>
            <a:r>
              <a:rPr lang="ru-RU" sz="2800" dirty="0" smtClean="0">
                <a:solidFill>
                  <a:schemeClr val="bg1"/>
                </a:solidFill>
              </a:rPr>
              <a:t>жизненный цикл строительного объекта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Первый </a:t>
            </a:r>
            <a:r>
              <a:rPr lang="ru-RU" dirty="0">
                <a:solidFill>
                  <a:schemeClr val="bg1"/>
                </a:solidFill>
              </a:rPr>
              <a:t>Вице-президент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Шамузафаров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А.Ш.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93211" y="1019916"/>
            <a:ext cx="2454876" cy="71473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РИСФ 2017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5445" y="2481943"/>
            <a:ext cx="3853674" cy="1526370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6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775" y="1783299"/>
            <a:ext cx="1182642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1F4E79"/>
                </a:solidFill>
              </a:rPr>
              <a:t>Сокращение сроков проектирования;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1F4E79"/>
                </a:solidFill>
              </a:rPr>
              <a:t>Повышение качества изысканий и проектной </a:t>
            </a:r>
            <a:r>
              <a:rPr lang="ru-RU" sz="2200" b="1" dirty="0">
                <a:solidFill>
                  <a:srgbClr val="1F4E79"/>
                </a:solidFill>
              </a:rPr>
              <a:t>документации;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1F4E79"/>
                </a:solidFill>
              </a:rPr>
              <a:t>Принятие эффективных инвестиционных </a:t>
            </a:r>
            <a:r>
              <a:rPr lang="ru-RU" sz="2200" b="1" dirty="0">
                <a:solidFill>
                  <a:srgbClr val="1F4E79"/>
                </a:solidFill>
              </a:rPr>
              <a:t>и градостроительных </a:t>
            </a:r>
            <a:r>
              <a:rPr lang="ru-RU" sz="2200" b="1" dirty="0" smtClean="0">
                <a:solidFill>
                  <a:srgbClr val="1F4E79"/>
                </a:solidFill>
              </a:rPr>
              <a:t>решений;</a:t>
            </a:r>
            <a:endParaRPr lang="ru-RU" sz="2200" b="1" dirty="0">
              <a:solidFill>
                <a:srgbClr val="1F4E79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1F4E79"/>
                </a:solidFill>
              </a:rPr>
              <a:t>Создание бесконфликтной </a:t>
            </a:r>
            <a:r>
              <a:rPr lang="ru-RU" sz="2200" b="1" dirty="0" smtClean="0">
                <a:solidFill>
                  <a:srgbClr val="1F4E79"/>
                </a:solidFill>
              </a:rPr>
              <a:t>среды жизнедеятельности;</a:t>
            </a:r>
            <a:endParaRPr lang="ru-RU" sz="2200" b="1" dirty="0">
              <a:solidFill>
                <a:srgbClr val="1F4E79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rgbClr val="1F4E79"/>
                </a:solidFill>
              </a:rPr>
              <a:t>Возможность </a:t>
            </a:r>
            <a:r>
              <a:rPr lang="ru-RU" sz="2200" b="1" dirty="0" smtClean="0">
                <a:solidFill>
                  <a:srgbClr val="1F4E79"/>
                </a:solidFill>
              </a:rPr>
              <a:t>общественных обсуждений обоснованности проектных решений;</a:t>
            </a:r>
            <a:endParaRPr lang="ru-RU" sz="2200" b="1" dirty="0">
              <a:solidFill>
                <a:srgbClr val="1F4E79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1F4E79"/>
                </a:solidFill>
              </a:rPr>
              <a:t>Повышение </a:t>
            </a:r>
            <a:r>
              <a:rPr lang="ru-RU" sz="2200" b="1" dirty="0">
                <a:solidFill>
                  <a:srgbClr val="1F4E79"/>
                </a:solidFill>
              </a:rPr>
              <a:t>качества планирования капитальных вложений</a:t>
            </a:r>
            <a:r>
              <a:rPr lang="ru-RU" sz="2200" b="1" dirty="0" smtClean="0">
                <a:solidFill>
                  <a:srgbClr val="1F4E79"/>
                </a:solidFill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1F4E79"/>
                </a:solidFill>
              </a:rPr>
              <a:t>Обоснование предельной справедливой цены проекта;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rgbClr val="1F4E79"/>
                </a:solidFill>
              </a:rPr>
              <a:t>Выбор эффективного инвестиционного решения на многовариантной </a:t>
            </a:r>
            <a:r>
              <a:rPr lang="ru-RU" sz="2200" b="1" dirty="0">
                <a:solidFill>
                  <a:srgbClr val="1F4E79"/>
                </a:solidFill>
              </a:rPr>
              <a:t>основе</a:t>
            </a:r>
            <a:r>
              <a:rPr lang="ru-RU" sz="2200" b="1" dirty="0" smtClean="0">
                <a:solidFill>
                  <a:srgbClr val="1F4E79"/>
                </a:solidFill>
              </a:rPr>
              <a:t>.</a:t>
            </a:r>
            <a:endParaRPr lang="ru-RU" sz="2200" b="1" dirty="0">
              <a:solidFill>
                <a:srgbClr val="1F4E7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74775" y="221367"/>
            <a:ext cx="8756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ОСНОВНЫЕ РЕЗУЛЬТАТЫ ПОВЫШЕНИЯ ЭФФЕКТИВНОСТИ ПРОЕКТИРОВАНИЯ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5703" y="676690"/>
            <a:ext cx="7101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ПРИ ВНЕДРЕНИИ ТЕХНИКО-ЭКОНОМИЧЕСКИХ ОБОСНОВАНИЙ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58004" y="6276837"/>
            <a:ext cx="2743200" cy="365125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5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509" t="15575" r="19824" b="8168"/>
          <a:stretch/>
        </p:blipFill>
        <p:spPr>
          <a:xfrm>
            <a:off x="-65445" y="0"/>
            <a:ext cx="1225744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01297" y="2610683"/>
            <a:ext cx="41271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9732" y="3426947"/>
            <a:ext cx="40069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Спасибо за внимание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5445" y="2481943"/>
            <a:ext cx="3853674" cy="152637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28785" y="6291956"/>
            <a:ext cx="2743200" cy="365125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026" y="673678"/>
            <a:ext cx="11774927" cy="5964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Доля строительной отрасли, промышленности стройматериалов и ЖКХ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~ 16-17% </a:t>
            </a:r>
            <a:r>
              <a:rPr lang="ru-RU" b="1" dirty="0" smtClean="0">
                <a:solidFill>
                  <a:srgbClr val="FF0000"/>
                </a:solidFill>
                <a:cs typeface="Thonburi"/>
              </a:rPr>
              <a:t>ВВП;</a:t>
            </a:r>
            <a:endParaRPr lang="ru-RU" b="1" dirty="0">
              <a:solidFill>
                <a:srgbClr val="FF0000"/>
              </a:solidFill>
              <a:cs typeface="Thonburi"/>
            </a:endParaRP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Общее число предприятий строительной отрасли – 235, тыс. из них 223 тыс.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(94,8%) - в частной собственности.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>
              <a:lnSpc>
                <a:spcPct val="120000"/>
              </a:lnSpc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Из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общего числа в СРО в целом состоят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155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тыс. предприятий, в том числе: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	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строительных СРО состоят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свыше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120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тыс.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предприятий;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	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проектных и изыскательских СРО – свыше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54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тыс. 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редприятий;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	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часть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предприятий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одновременно состоят в СРО различных видов).</a:t>
            </a: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Предприятия строительной индустрии и промышленности строительных материалов – </a:t>
            </a:r>
            <a:r>
              <a:rPr lang="ru-RU" sz="1600" b="1" dirty="0">
                <a:solidFill>
                  <a:srgbClr val="FF0000"/>
                </a:solidFill>
                <a:cs typeface="Thonburi"/>
              </a:rPr>
              <a:t>99% в частной </a:t>
            </a:r>
            <a:r>
              <a:rPr lang="ru-RU" sz="1600" b="1" dirty="0" smtClean="0">
                <a:solidFill>
                  <a:srgbClr val="FF0000"/>
                </a:solidFill>
                <a:cs typeface="Thonburi"/>
              </a:rPr>
              <a:t>собственности;</a:t>
            </a:r>
            <a:endParaRPr lang="ru-RU" b="1" dirty="0">
              <a:solidFill>
                <a:srgbClr val="FF0000"/>
              </a:solidFill>
              <a:cs typeface="Thonburi"/>
            </a:endParaRP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Доля государственных инвестиций в основные фонды –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14%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, негосударственных –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86%.</a:t>
            </a: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Объем работ по виду деятельности «строительство» за 2016 год – около 6,2 трлн. руб.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>
              <a:lnSpc>
                <a:spcPct val="12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Кроме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того,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не учтено примерно 1,5 трлн. руб., затраченных населением на малоэтажное строительство и </a:t>
            </a:r>
            <a:r>
              <a:rPr lang="ru-RU" b="1" dirty="0" smtClean="0">
                <a:solidFill>
                  <a:srgbClr val="FF0000"/>
                </a:solidFill>
                <a:cs typeface="Thonburi"/>
              </a:rPr>
              <a:t>	отделку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жилья.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	Доля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cs typeface="Thonburi"/>
              </a:rPr>
              <a:t>госкапвложений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 - 1,3 трлн. руб. (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17%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). </a:t>
            </a: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Распределение инвестиций в жилищное строительство: 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частные – 88,5%, государственные – 7,1%, прочие </a:t>
            </a:r>
            <a:r>
              <a:rPr lang="ru-RU" b="1" dirty="0" smtClean="0">
                <a:solidFill>
                  <a:srgbClr val="FF0000"/>
                </a:solidFill>
                <a:cs typeface="Thonburi"/>
              </a:rPr>
              <a:t>4,4</a:t>
            </a:r>
          </a:p>
          <a:p>
            <a:pPr algn="just">
              <a:lnSpc>
                <a:spcPct val="120000"/>
              </a:lnSpc>
            </a:pPr>
            <a:r>
              <a:rPr lang="ru-RU" b="1" dirty="0">
                <a:solidFill>
                  <a:srgbClr val="FF0000"/>
                </a:solidFill>
                <a:cs typeface="Thonburi"/>
              </a:rPr>
              <a:t>	</a:t>
            </a:r>
            <a:r>
              <a:rPr lang="ru-RU" b="1" dirty="0" smtClean="0">
                <a:solidFill>
                  <a:srgbClr val="FF0000"/>
                </a:solidFill>
                <a:cs typeface="Thonburi"/>
              </a:rPr>
              <a:t>						(</a:t>
            </a:r>
            <a:r>
              <a:rPr lang="ru-RU" b="1" dirty="0">
                <a:solidFill>
                  <a:srgbClr val="FF0000"/>
                </a:solidFill>
                <a:cs typeface="Thonburi"/>
              </a:rPr>
              <a:t>годовой объем около 4 трлн. руб.)</a:t>
            </a:r>
          </a:p>
          <a:p>
            <a:pPr marL="285750" indent="-285750" algn="just">
              <a:lnSpc>
                <a:spcPct val="120000"/>
              </a:lnSpc>
              <a:buFont typeface="Courier New"/>
              <a:buChar char="o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honburi"/>
              </a:rPr>
              <a:t>Годовой оборот в ЖКХ – свыше 4 трлн. руб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honburi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000" dirty="0">
              <a:solidFill>
                <a:schemeClr val="accent1">
                  <a:lumMod val="50000"/>
                </a:schemeClr>
              </a:solidFill>
              <a:cs typeface="Thonburi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>
                <a:solidFill>
                  <a:srgbClr val="C00000"/>
                </a:solidFill>
              </a:rPr>
              <a:t>строительстве – не полное соответствие структуры собственности и инвестиций существующей системе регулирования строительной деятельности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775" y="221367"/>
            <a:ext cx="769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ОБЩЕЕ СОСТОЯНИЕ ЭКОНОМИКИ СТРОИТЕЛЬНОЙ ОТРАСЛИ И ЖКХ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7988" y="6567586"/>
            <a:ext cx="4246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1F4E79"/>
                </a:solidFill>
                <a:latin typeface="+mn-lt"/>
              </a:rPr>
              <a:t>* по данным Росстата по состоянию на 31.12.2016 г.</a:t>
            </a:r>
            <a:endParaRPr lang="ru-RU" sz="1400" dirty="0">
              <a:solidFill>
                <a:srgbClr val="1F4E79"/>
              </a:solidFill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167601" y="6284846"/>
            <a:ext cx="2743200" cy="365125"/>
          </a:xfrm>
        </p:spPr>
        <p:txBody>
          <a:bodyPr/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2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75" y="221367"/>
            <a:ext cx="662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СОСТОЯНИЕ ЭКОНОМИКИ ЖИЛИЩНОГО СТРОИТЕЛЬСТВА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865" y="811922"/>
            <a:ext cx="1198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F4E79"/>
                </a:solidFill>
              </a:rPr>
              <a:t>Распределение инвестиций в 2015 году в жилищное строительство: </a:t>
            </a:r>
            <a:endParaRPr lang="ru-RU" b="1" dirty="0" smtClean="0">
              <a:solidFill>
                <a:srgbClr val="1F4E79"/>
              </a:solidFill>
            </a:endParaRPr>
          </a:p>
          <a:p>
            <a:endParaRPr lang="ru-RU" sz="800" b="1" dirty="0" smtClean="0">
              <a:solidFill>
                <a:srgbClr val="1F4E79"/>
              </a:solidFill>
            </a:endParaRPr>
          </a:p>
          <a:p>
            <a:r>
              <a:rPr lang="ru-RU" b="1" dirty="0" smtClean="0">
                <a:solidFill>
                  <a:srgbClr val="1F4E79"/>
                </a:solidFill>
              </a:rPr>
              <a:t>частные </a:t>
            </a:r>
            <a:r>
              <a:rPr lang="ru-RU" b="1" dirty="0">
                <a:solidFill>
                  <a:srgbClr val="1F4E79"/>
                </a:solidFill>
              </a:rPr>
              <a:t>– </a:t>
            </a:r>
            <a:r>
              <a:rPr lang="ru-RU" b="1" dirty="0">
                <a:solidFill>
                  <a:srgbClr val="FF0000"/>
                </a:solidFill>
              </a:rPr>
              <a:t>88,5%</a:t>
            </a:r>
            <a:r>
              <a:rPr lang="ru-RU" b="1" dirty="0">
                <a:solidFill>
                  <a:srgbClr val="1F4E79"/>
                </a:solidFill>
              </a:rPr>
              <a:t>, государственные – </a:t>
            </a:r>
            <a:r>
              <a:rPr lang="ru-RU" b="1" dirty="0">
                <a:solidFill>
                  <a:srgbClr val="FF0000"/>
                </a:solidFill>
              </a:rPr>
              <a:t>7,1%</a:t>
            </a:r>
            <a:r>
              <a:rPr lang="ru-RU" b="1" dirty="0">
                <a:solidFill>
                  <a:srgbClr val="1F4E79"/>
                </a:solidFill>
              </a:rPr>
              <a:t>, прочие </a:t>
            </a:r>
            <a:r>
              <a:rPr lang="ru-RU" b="1" dirty="0">
                <a:solidFill>
                  <a:srgbClr val="FF0000"/>
                </a:solidFill>
              </a:rPr>
              <a:t>4,4% </a:t>
            </a:r>
            <a:r>
              <a:rPr lang="ru-RU" b="1" dirty="0">
                <a:solidFill>
                  <a:srgbClr val="1F4E79"/>
                </a:solidFill>
              </a:rPr>
              <a:t>(годовой объем около </a:t>
            </a:r>
            <a:r>
              <a:rPr lang="ru-RU" b="1" dirty="0">
                <a:solidFill>
                  <a:srgbClr val="FF0000"/>
                </a:solidFill>
              </a:rPr>
              <a:t>4 трлн. руб.</a:t>
            </a:r>
            <a:r>
              <a:rPr lang="ru-RU" b="1" dirty="0">
                <a:solidFill>
                  <a:srgbClr val="1F4E79"/>
                </a:solidFill>
              </a:rPr>
              <a:t>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02196"/>
              </p:ext>
            </p:extLst>
          </p:nvPr>
        </p:nvGraphicFramePr>
        <p:xfrm>
          <a:off x="466066" y="2154719"/>
          <a:ext cx="11255498" cy="2822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981"/>
                <a:gridCol w="1347746"/>
                <a:gridCol w="1549412"/>
                <a:gridCol w="1432517"/>
                <a:gridCol w="1534842"/>
              </a:tblGrid>
              <a:tr h="5548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показателей</a:t>
                      </a:r>
                      <a:endParaRPr lang="ru-RU" sz="1600" dirty="0"/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Ед. </a:t>
                      </a:r>
                      <a:r>
                        <a:rPr lang="ru-RU" sz="1600" dirty="0" err="1" smtClean="0"/>
                        <a:t>изм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1988</a:t>
                      </a:r>
                      <a:endParaRPr lang="ru-RU" sz="1600" dirty="0"/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1990</a:t>
                      </a:r>
                      <a:endParaRPr lang="ru-RU" sz="1600" dirty="0"/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>
                    <a:solidFill>
                      <a:srgbClr val="1F4E79"/>
                    </a:solidFill>
                  </a:tcPr>
                </a:tc>
              </a:tr>
              <a:tr h="554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F4E79"/>
                          </a:solidFill>
                        </a:rPr>
                        <a:t>Всего жилищный фонд, в т.ч.:</a:t>
                      </a:r>
                      <a:endParaRPr lang="ru-RU" sz="1600" b="1" dirty="0">
                        <a:solidFill>
                          <a:srgbClr val="1F4E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млн.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кв. м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2320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2425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3581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F4E79"/>
                          </a:solidFill>
                        </a:rPr>
                        <a:t>Государственный и муниципальный</a:t>
                      </a:r>
                      <a:endParaRPr lang="ru-RU" sz="1600" b="1" dirty="0">
                        <a:solidFill>
                          <a:srgbClr val="1F4E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“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1674 (72,2%)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1622 (66,9%)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336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(9,4%)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F4E79"/>
                          </a:solidFill>
                        </a:rPr>
                        <a:t>Частный</a:t>
                      </a:r>
                      <a:endParaRPr lang="ru-RU" sz="1600" b="1" dirty="0">
                        <a:solidFill>
                          <a:srgbClr val="1F4E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“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634 (27,3%)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791 (32,6%)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3232 (90,2%)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F4E79"/>
                          </a:solidFill>
                        </a:rPr>
                        <a:t>Прочий </a:t>
                      </a:r>
                      <a:endParaRPr lang="ru-RU" sz="1600" b="1" dirty="0">
                        <a:solidFill>
                          <a:srgbClr val="1F4E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“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(0,5%)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(0,5%)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(0,4%)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0041" y="1696078"/>
            <a:ext cx="11854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1F4E79"/>
                </a:solidFill>
                <a:cs typeface="Arial" panose="020B0604020202020204" pitchFamily="34" charset="0"/>
              </a:rPr>
              <a:t>Структура жилищного фонда по формам собственности (Росстат)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0041" y="5250908"/>
            <a:ext cx="11854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4E79"/>
                </a:solidFill>
              </a:rPr>
              <a:t>Ввод жилья в 2015 г. – </a:t>
            </a:r>
            <a:r>
              <a:rPr lang="ru-RU" b="1" dirty="0" smtClean="0">
                <a:solidFill>
                  <a:srgbClr val="FF0000"/>
                </a:solidFill>
              </a:rPr>
              <a:t>85,3</a:t>
            </a:r>
            <a:r>
              <a:rPr lang="ru-RU" b="1" dirty="0" smtClean="0">
                <a:solidFill>
                  <a:srgbClr val="1F4E79"/>
                </a:solidFill>
              </a:rPr>
              <a:t> млн. кв. м, из них за счет бюджетных средств - </a:t>
            </a:r>
            <a:r>
              <a:rPr lang="ru-RU" b="1" dirty="0" smtClean="0">
                <a:solidFill>
                  <a:srgbClr val="FF0000"/>
                </a:solidFill>
              </a:rPr>
              <a:t>7,3%.</a:t>
            </a:r>
            <a:r>
              <a:rPr lang="ru-RU" b="1" dirty="0" smtClean="0">
                <a:solidFill>
                  <a:srgbClr val="1F4E79"/>
                </a:solidFill>
              </a:rPr>
              <a:t> </a:t>
            </a:r>
            <a:br>
              <a:rPr lang="ru-RU" b="1" dirty="0" smtClean="0">
                <a:solidFill>
                  <a:srgbClr val="1F4E79"/>
                </a:solidFill>
              </a:rPr>
            </a:br>
            <a:r>
              <a:rPr lang="ru-RU" b="1" dirty="0" smtClean="0">
                <a:solidFill>
                  <a:srgbClr val="1F4E79"/>
                </a:solidFill>
              </a:rPr>
              <a:t>За 2016 г. ввод – </a:t>
            </a:r>
            <a:r>
              <a:rPr lang="ru-RU" b="1" dirty="0" smtClean="0">
                <a:solidFill>
                  <a:srgbClr val="FF0000"/>
                </a:solidFill>
              </a:rPr>
              <a:t>80,2</a:t>
            </a:r>
            <a:r>
              <a:rPr lang="ru-RU" b="1" dirty="0" smtClean="0">
                <a:solidFill>
                  <a:srgbClr val="1F4E79"/>
                </a:solidFill>
              </a:rPr>
              <a:t> млн. кв. м (94% к 2015 году)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255" y="5934670"/>
            <a:ext cx="11656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Рост жилищного фонда в основном осуществляется за счет частных инвестиций, в т. ч. индивидуального жилищного строительства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176443" y="6257835"/>
            <a:ext cx="27432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6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75" y="221367"/>
            <a:ext cx="8072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СТИМУЛИРОВАНИЕ СПРОСА НА РЫНКЕ ЖИЛИЩНОГО СТРОИТЕЛЬСТВА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4775" y="683761"/>
            <a:ext cx="117448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1F4E79"/>
                </a:solidFill>
              </a:rPr>
              <a:t>ЖИЛИЩНОЕ СТРОИТЕЛЬСТВО И ЖИЛИЩНАЯ ПОЛИТИКА </a:t>
            </a:r>
            <a:r>
              <a:rPr lang="mr-IN" sz="1600" b="1" dirty="0">
                <a:solidFill>
                  <a:srgbClr val="1F4E79"/>
                </a:solidFill>
              </a:rPr>
              <a:t>–</a:t>
            </a:r>
            <a:r>
              <a:rPr lang="ru-RU" sz="1600" b="1" dirty="0">
                <a:solidFill>
                  <a:srgbClr val="1F4E79"/>
                </a:solidFill>
              </a:rPr>
              <a:t> ЛОКОМОТИВ РАЗВИТИЯ ЭКОНОМИКИ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458195"/>
              </p:ext>
            </p:extLst>
          </p:nvPr>
        </p:nvGraphicFramePr>
        <p:xfrm>
          <a:off x="349550" y="2120460"/>
          <a:ext cx="9088289" cy="330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9550" y="1174847"/>
            <a:ext cx="90882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Государственные институты развития:</a:t>
            </a:r>
            <a:b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b="1" dirty="0">
                <a:solidFill>
                  <a:srgbClr val="FF0000"/>
                </a:solidFill>
              </a:rPr>
              <a:t>Фонд реформирования ЖКХ - механизм социальной поддержки населения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>
                <a:solidFill>
                  <a:srgbClr val="FF0000"/>
                </a:solidFill>
              </a:rPr>
              <a:t>АИЖК  - рыночный механизм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369370" y="2097159"/>
            <a:ext cx="1048649" cy="477686"/>
          </a:xfrm>
          <a:prstGeom prst="downArrow">
            <a:avLst/>
          </a:prstGeom>
          <a:solidFill>
            <a:srgbClr val="1F4E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4323690" y="5465203"/>
            <a:ext cx="1048649" cy="313636"/>
          </a:xfrm>
          <a:prstGeom prst="downArrow">
            <a:avLst/>
          </a:prstGeom>
          <a:solidFill>
            <a:srgbClr val="1F4E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9861" y="5657671"/>
            <a:ext cx="9093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Обеспечивающие и регулирующие механизмы: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FF0000"/>
                </a:solidFill>
              </a:rPr>
              <a:t>самофинансирование, самоокупаемость, самоуправление, саморазвитие и </a:t>
            </a:r>
            <a:r>
              <a:rPr lang="ru-RU" altLang="ru-RU" b="1" dirty="0" smtClean="0">
                <a:solidFill>
                  <a:srgbClr val="FF0000"/>
                </a:solidFill>
              </a:rPr>
              <a:t>саморегулирование</a:t>
            </a:r>
            <a:r>
              <a:rPr lang="ru-RU" altLang="ru-RU" b="1" dirty="0">
                <a:solidFill>
                  <a:srgbClr val="FF0000"/>
                </a:solidFill>
              </a:rPr>
              <a:t/>
            </a:r>
            <a:br>
              <a:rPr lang="ru-RU" altLang="ru-RU" b="1" dirty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государственная </a:t>
            </a:r>
            <a:r>
              <a:rPr lang="ru-RU" altLang="ru-RU" b="1" dirty="0">
                <a:solidFill>
                  <a:srgbClr val="FF0000"/>
                </a:solidFill>
              </a:rPr>
              <a:t>поддержка </a:t>
            </a:r>
            <a:r>
              <a:rPr lang="ru-RU" altLang="ru-RU" b="1" dirty="0" smtClean="0">
                <a:solidFill>
                  <a:srgbClr val="FF0000"/>
                </a:solidFill>
              </a:rPr>
              <a:t>отдельных </a:t>
            </a:r>
            <a:r>
              <a:rPr lang="ru-RU" altLang="ru-RU" b="1" dirty="0">
                <a:solidFill>
                  <a:srgbClr val="FF0000"/>
                </a:solidFill>
              </a:rPr>
              <a:t>категорий  граждан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72789" y="2400813"/>
            <a:ext cx="27491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solidFill>
                  <a:schemeClr val="tx2"/>
                </a:solidFill>
                <a:cs typeface="Arial" panose="020B0604020202020204" pitchFamily="34" charset="0"/>
              </a:rPr>
              <a:t>В</a:t>
            </a:r>
            <a:r>
              <a:rPr lang="ru-RU" sz="20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экономике России </a:t>
            </a:r>
            <a:endParaRPr lang="ru-RU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сохраняется стабильно </a:t>
            </a:r>
            <a:r>
              <a:rPr lang="ru-RU" sz="2000" b="1" smtClean="0">
                <a:solidFill>
                  <a:srgbClr val="FF0000"/>
                </a:solidFill>
                <a:cs typeface="Arial" panose="020B0604020202020204" pitchFamily="34" charset="0"/>
              </a:rPr>
              <a:t>высокий ввод </a:t>
            </a:r>
            <a:r>
              <a:rPr lang="ru-RU" sz="2000" b="1" dirty="0">
                <a:solidFill>
                  <a:srgbClr val="FF0000"/>
                </a:solidFill>
                <a:cs typeface="Arial" panose="020B0604020202020204" pitchFamily="34" charset="0"/>
              </a:rPr>
              <a:t>жилья.</a:t>
            </a:r>
          </a:p>
          <a:p>
            <a:pPr eaLnBrk="0" hangingPunct="0">
              <a:defRPr/>
            </a:pPr>
            <a:r>
              <a:rPr lang="ru-RU" sz="2000" b="1" dirty="0">
                <a:solidFill>
                  <a:schemeClr val="tx2"/>
                </a:solidFill>
                <a:cs typeface="Arial" panose="020B0604020202020204" pitchFamily="34" charset="0"/>
              </a:rPr>
              <a:t>Население </a:t>
            </a:r>
            <a:r>
              <a:rPr lang="ru-RU" sz="2000" b="1" dirty="0">
                <a:solidFill>
                  <a:srgbClr val="FF0000"/>
                </a:solidFill>
                <a:cs typeface="Arial" panose="020B0604020202020204" pitchFamily="34" charset="0"/>
              </a:rPr>
              <a:t>финансирует</a:t>
            </a:r>
            <a:r>
              <a:rPr lang="ru-RU" sz="2000" b="1" dirty="0">
                <a:solidFill>
                  <a:schemeClr val="tx2"/>
                </a:solidFill>
                <a:cs typeface="Arial" panose="020B0604020202020204" pitchFamily="34" charset="0"/>
              </a:rPr>
              <a:t> приобретение жилья и оплату </a:t>
            </a:r>
            <a:r>
              <a:rPr lang="ru-RU" sz="20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ЖКХ</a:t>
            </a:r>
          </a:p>
          <a:p>
            <a:pPr eaLnBrk="0" hangingPunct="0">
              <a:defRPr/>
            </a:pP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cs typeface="Arial" panose="020B0604020202020204" pitchFamily="34" charset="0"/>
              </a:rPr>
              <a:t>год 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на 7 </a:t>
            </a:r>
            <a:r>
              <a:rPr lang="ru-RU" sz="2000" b="1" dirty="0">
                <a:solidFill>
                  <a:srgbClr val="FF0000"/>
                </a:solidFill>
                <a:cs typeface="Arial" panose="020B0604020202020204" pitchFamily="34" charset="0"/>
              </a:rPr>
              <a:t>трлн. руб.</a:t>
            </a:r>
            <a:r>
              <a:rPr lang="ru-RU" sz="20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7314" y="311542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</a:rPr>
              <a:t>Факт</a:t>
            </a:r>
            <a:endParaRPr lang="ru-RU" sz="1000" dirty="0">
              <a:solidFill>
                <a:srgbClr val="000099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408069" y="2394274"/>
            <a:ext cx="2089125" cy="6728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ru-RU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Госпрограмма </a:t>
            </a:r>
            <a:r>
              <a:rPr lang="ru-RU" sz="1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"Обеспечение доступным и комфортным жильем и коммунальными услугами граждан </a:t>
            </a:r>
            <a:r>
              <a:rPr lang="ru-RU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РФ"</a:t>
            </a:r>
            <a:r>
              <a:rPr lang="ru-RU" sz="1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eaLnBrk="0" hangingPunct="0">
              <a:defRPr/>
            </a:pPr>
            <a:endParaRPr lang="ru-RU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421502" y="3367105"/>
            <a:ext cx="326246" cy="23301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50812" y="2854466"/>
            <a:ext cx="407808" cy="2563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22885" y="2330177"/>
            <a:ext cx="6657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Прогноз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070512" y="2528241"/>
            <a:ext cx="384505" cy="22136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3004" y="3122436"/>
            <a:ext cx="388955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385723"/>
                </a:solidFill>
              </a:rPr>
              <a:t>85,3</a:t>
            </a:r>
            <a:endParaRPr lang="ru-RU" sz="900" dirty="0">
              <a:solidFill>
                <a:srgbClr val="38572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3576" y="3065118"/>
            <a:ext cx="389850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385723"/>
                </a:solidFill>
              </a:rPr>
              <a:t>80,2</a:t>
            </a:r>
            <a:endParaRPr lang="ru-RU" sz="900" dirty="0">
              <a:solidFill>
                <a:srgbClr val="385723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9176444" y="6257835"/>
            <a:ext cx="2743200" cy="365125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58620" y="2972320"/>
            <a:ext cx="369012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90,0</a:t>
            </a:r>
            <a:endParaRPr 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775" y="221367"/>
            <a:ext cx="7777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РАЗВИТИЕ ТЕРРИТОРИЙ ЗАСТРОЙКИ ГОРОДОВ И ИНЫХ ПОСЕЛЕНИЙ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20254181"/>
              </p:ext>
            </p:extLst>
          </p:nvPr>
        </p:nvGraphicFramePr>
        <p:xfrm>
          <a:off x="251520" y="1196752"/>
          <a:ext cx="5832648" cy="467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81994" y="1484783"/>
            <a:ext cx="1130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1F4E79"/>
                </a:solidFill>
                <a:latin typeface="+mn-lt"/>
              </a:rPr>
              <a:t>1712,8 млн. га</a:t>
            </a:r>
            <a:endParaRPr lang="ru-RU" sz="1200" b="1" dirty="0">
              <a:solidFill>
                <a:srgbClr val="1F4E79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1484783"/>
            <a:ext cx="97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1F4E79"/>
                </a:solidFill>
                <a:latin typeface="+mn-lt"/>
              </a:rPr>
              <a:t>19,5 млн. га</a:t>
            </a:r>
            <a:endParaRPr lang="ru-RU" sz="1200" b="1" dirty="0">
              <a:solidFill>
                <a:srgbClr val="1F4E79"/>
              </a:solidFill>
              <a:latin typeface="+mn-lt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998610" y="2792538"/>
            <a:ext cx="36207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Увеличение территории: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 застройку - до </a:t>
            </a:r>
            <a:r>
              <a:rPr lang="ru-RU" b="1" dirty="0" smtClean="0">
                <a:solidFill>
                  <a:srgbClr val="FF0000"/>
                </a:solidFill>
              </a:rPr>
              <a:t>6,5 </a:t>
            </a:r>
            <a:r>
              <a:rPr lang="ru-RU" b="1" dirty="0">
                <a:solidFill>
                  <a:srgbClr val="FF0000"/>
                </a:solidFill>
              </a:rPr>
              <a:t>млн. га;</a:t>
            </a:r>
          </a:p>
          <a:p>
            <a:pPr algn="di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населенных пунктов до </a:t>
            </a:r>
            <a:r>
              <a:rPr lang="ru-RU" b="1" dirty="0">
                <a:solidFill>
                  <a:srgbClr val="FF0000"/>
                </a:solidFill>
              </a:rPr>
              <a:t>24 млн. га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5999324" y="1376125"/>
            <a:ext cx="318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Территория РФ </a:t>
            </a:r>
            <a:r>
              <a:rPr lang="ru-RU" b="1" dirty="0" smtClean="0">
                <a:solidFill>
                  <a:srgbClr val="FF0000"/>
                </a:solidFill>
              </a:rPr>
              <a:t>1712,5 млн. 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6001134" y="1768339"/>
            <a:ext cx="3490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ru-RU" b="1" dirty="0">
                <a:solidFill>
                  <a:srgbClr val="1F4E79"/>
                </a:solidFill>
              </a:rPr>
              <a:t>Территория населенных пунктов</a:t>
            </a:r>
            <a:br>
              <a:rPr lang="ru-RU" b="1" dirty="0">
                <a:solidFill>
                  <a:srgbClr val="1F4E79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19,5 млн. га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5229526" y="3681790"/>
            <a:ext cx="928508" cy="7577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04966" y="4204710"/>
            <a:ext cx="98187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86836" y="4215382"/>
            <a:ext cx="42583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86836" y="4642256"/>
            <a:ext cx="21238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882927" y="4648496"/>
            <a:ext cx="1038537" cy="576064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425519" y="4216448"/>
            <a:ext cx="1038538" cy="1008112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62110" y="3806492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Жилищный фонд РФ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0175" y="4802072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3,6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млрд.кв.м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67980" y="4811857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5,0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млрд.кв.м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8763" y="5388951"/>
            <a:ext cx="223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2016 г.              2030 г.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7921464" y="4657839"/>
            <a:ext cx="504056" cy="350697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728867" y="1794862"/>
            <a:ext cx="1469390" cy="3432281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82690" y="5900123"/>
            <a:ext cx="11834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одготовка </a:t>
            </a:r>
            <a:r>
              <a:rPr lang="ru-RU" b="1" dirty="0">
                <a:solidFill>
                  <a:srgbClr val="FF0000"/>
                </a:solidFill>
              </a:rPr>
              <a:t>территории под застройку в объемах, </a:t>
            </a:r>
            <a:r>
              <a:rPr lang="ru-RU" b="1" dirty="0" smtClean="0">
                <a:solidFill>
                  <a:srgbClr val="FF0000"/>
                </a:solidFill>
              </a:rPr>
              <a:t>сопоставимых с </a:t>
            </a:r>
            <a:r>
              <a:rPr lang="ru-RU" b="1" dirty="0">
                <a:solidFill>
                  <a:srgbClr val="FF0000"/>
                </a:solidFill>
              </a:rPr>
              <a:t>площадями под существующей застройкой,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потребует </a:t>
            </a:r>
            <a:r>
              <a:rPr lang="ru-RU" b="1" dirty="0" smtClean="0">
                <a:solidFill>
                  <a:srgbClr val="FF0000"/>
                </a:solidFill>
              </a:rPr>
              <a:t>радикального изменения </a:t>
            </a:r>
            <a:r>
              <a:rPr lang="ru-RU" b="1" dirty="0">
                <a:solidFill>
                  <a:srgbClr val="FF0000"/>
                </a:solidFill>
              </a:rPr>
              <a:t>документации территориального планирования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9184586" y="6303858"/>
            <a:ext cx="27432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7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75" y="221367"/>
            <a:ext cx="8072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СТИМУЛИРОВАНИЕ СПРОСА НА РЫНКЕ ЖИЛИЩНОГО СТРОИТЕЛЬСТВА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4775" y="683761"/>
            <a:ext cx="117448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1F4E79"/>
                </a:solidFill>
              </a:rPr>
              <a:t>СТРУКТУРА ЦЕН И СЕБЕСТОИМОСТИ СТРОИТЕЛЬСТВА ЖИЛЬЯ</a:t>
            </a:r>
            <a:endParaRPr lang="ru-RU" sz="1600" b="1" dirty="0">
              <a:solidFill>
                <a:srgbClr val="1F4E79"/>
              </a:solidFill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253923"/>
              </p:ext>
            </p:extLst>
          </p:nvPr>
        </p:nvGraphicFramePr>
        <p:xfrm>
          <a:off x="1077428" y="1398107"/>
          <a:ext cx="4398963" cy="526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990336"/>
              </p:ext>
            </p:extLst>
          </p:nvPr>
        </p:nvGraphicFramePr>
        <p:xfrm>
          <a:off x="6455016" y="1485802"/>
          <a:ext cx="4509191" cy="515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Лист" r:id="rId4" imgW="4584700" imgH="5664200" progId="Excel.Sheet.8">
                  <p:embed/>
                </p:oleObj>
              </mc:Choice>
              <mc:Fallback>
                <p:oleObj name="Лист" r:id="rId4" imgW="4584700" imgH="56642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016" y="1485802"/>
                        <a:ext cx="4509191" cy="515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20501" y="1275334"/>
            <a:ext cx="2566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F4E79"/>
                </a:solidFill>
              </a:rPr>
              <a:t>СТРУКТУРА ЦЕН </a:t>
            </a:r>
            <a:r>
              <a:rPr lang="ru-RU" b="1" dirty="0" smtClean="0">
                <a:solidFill>
                  <a:srgbClr val="1F4E79"/>
                </a:solidFill>
              </a:rPr>
              <a:t>ЖИЛЬЯ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43292" y="1136463"/>
            <a:ext cx="3119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1F4E79"/>
                </a:solidFill>
              </a:rPr>
              <a:t>СТРУКТУРА СЕБЕСТОИМОСТИ </a:t>
            </a:r>
          </a:p>
          <a:p>
            <a:pPr algn="ctr"/>
            <a:r>
              <a:rPr lang="ru-RU" b="1" dirty="0" smtClean="0">
                <a:solidFill>
                  <a:srgbClr val="1F4E79"/>
                </a:solidFill>
              </a:rPr>
              <a:t>СТРОИТЕЛЬСТВА </a:t>
            </a:r>
            <a:r>
              <a:rPr lang="ru-RU" b="1" dirty="0">
                <a:solidFill>
                  <a:srgbClr val="1F4E79"/>
                </a:solidFill>
              </a:rPr>
              <a:t>ЖИЛЬЯ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176444" y="6277627"/>
            <a:ext cx="2743200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6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3807074" y="1469884"/>
            <a:ext cx="4579089" cy="4341345"/>
          </a:xfrm>
          <a:prstGeom prst="ellipse">
            <a:avLst/>
          </a:prstGeom>
          <a:noFill/>
          <a:ln w="984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4775" y="221367"/>
            <a:ext cx="6521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ПОЛНЫЙ ЖИЗНЕННЫЙ ЦИКЛ СТРОИТЕЛЬНОГО ОБЪЕКТА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Изображение 1" descr="hous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573" y="2340667"/>
            <a:ext cx="2390468" cy="2185071"/>
          </a:xfrm>
          <a:prstGeom prst="rect">
            <a:avLst/>
          </a:prstGeom>
        </p:spPr>
      </p:pic>
      <p:sp>
        <p:nvSpPr>
          <p:cNvPr id="7" name="Кольцо 6"/>
          <p:cNvSpPr/>
          <p:nvPr/>
        </p:nvSpPr>
        <p:spPr>
          <a:xfrm>
            <a:off x="8197523" y="3590131"/>
            <a:ext cx="1899711" cy="1910321"/>
          </a:xfrm>
          <a:prstGeom prst="donut">
            <a:avLst>
              <a:gd name="adj" fmla="val 5634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1F4E79"/>
                </a:solidFill>
              </a:rPr>
              <a:t>Изыскания</a:t>
            </a:r>
          </a:p>
          <a:p>
            <a:pPr algn="ctr"/>
            <a:r>
              <a:rPr lang="ru-RU" sz="1400" b="1" spc="-150" dirty="0" smtClean="0">
                <a:solidFill>
                  <a:srgbClr val="1F4E79"/>
                </a:solidFill>
              </a:rPr>
              <a:t>Проектирование</a:t>
            </a:r>
            <a:endParaRPr lang="ru-RU" sz="1400" b="1" spc="-150" dirty="0">
              <a:solidFill>
                <a:srgbClr val="1F4E79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2076911" y="3590539"/>
            <a:ext cx="1908000" cy="1910321"/>
          </a:xfrm>
          <a:prstGeom prst="donut">
            <a:avLst>
              <a:gd name="adj" fmla="val 674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-150" dirty="0" smtClean="0">
                <a:solidFill>
                  <a:srgbClr val="1F4E79"/>
                </a:solidFill>
              </a:rPr>
              <a:t>Эксплуатация</a:t>
            </a:r>
            <a:endParaRPr lang="ru-RU" b="1" spc="-150" dirty="0">
              <a:solidFill>
                <a:srgbClr val="1F4E7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53208" y="1080988"/>
            <a:ext cx="25831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F4E79"/>
                </a:solidFill>
              </a:rPr>
              <a:t>Технико-экономическое обоснование проекта, включая инвестиционный компонент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06634" y="4052996"/>
            <a:ext cx="1999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F4E79"/>
                </a:solidFill>
              </a:rPr>
              <a:t>Проектно-сметная документация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758" y="6271804"/>
            <a:ext cx="199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F4E79"/>
                </a:solidFill>
              </a:rPr>
              <a:t>Авторский надзор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4578" y="4226921"/>
            <a:ext cx="2119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1F4E79"/>
                </a:solidFill>
              </a:rPr>
              <a:t>Эксплуатационные расходы ремонта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689" y="1635045"/>
            <a:ext cx="211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1F4E79"/>
                </a:solidFill>
              </a:rPr>
              <a:t>Снос-утилизация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086758" y="914543"/>
            <a:ext cx="1948060" cy="1878805"/>
          </a:xfrm>
          <a:prstGeom prst="ellipse">
            <a:avLst/>
          </a:prstGeom>
          <a:solidFill>
            <a:schemeClr val="bg1"/>
          </a:solidFill>
          <a:ln w="184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422037" y="1720609"/>
            <a:ext cx="13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Предпроект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190213" y="4744029"/>
            <a:ext cx="1990648" cy="1970817"/>
          </a:xfrm>
          <a:prstGeom prst="ellipse">
            <a:avLst/>
          </a:prstGeom>
          <a:solidFill>
            <a:schemeClr val="bg1"/>
          </a:solidFill>
          <a:ln w="1111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Строительство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833638" y="899340"/>
            <a:ext cx="1990648" cy="1970817"/>
          </a:xfrm>
          <a:prstGeom prst="ellipse">
            <a:avLst/>
          </a:prstGeom>
          <a:solidFill>
            <a:schemeClr val="bg1"/>
          </a:solidFill>
          <a:ln w="1111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Ликвидация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4839538" y="1345808"/>
            <a:ext cx="2174211" cy="570547"/>
          </a:xfrm>
          <a:custGeom>
            <a:avLst/>
            <a:gdLst>
              <a:gd name="connsiteX0" fmla="*/ 3767 w 2174211"/>
              <a:gd name="connsiteY0" fmla="*/ 387533 h 570547"/>
              <a:gd name="connsiteX1" fmla="*/ 8792 w 2174211"/>
              <a:gd name="connsiteY1" fmla="*/ 412654 h 570547"/>
              <a:gd name="connsiteX2" fmla="*/ 13816 w 2174211"/>
              <a:gd name="connsiteY2" fmla="*/ 427726 h 570547"/>
              <a:gd name="connsiteX3" fmla="*/ 18840 w 2174211"/>
              <a:gd name="connsiteY3" fmla="*/ 452847 h 570547"/>
              <a:gd name="connsiteX4" fmla="*/ 23864 w 2174211"/>
              <a:gd name="connsiteY4" fmla="*/ 508113 h 570547"/>
              <a:gd name="connsiteX5" fmla="*/ 28888 w 2174211"/>
              <a:gd name="connsiteY5" fmla="*/ 523185 h 570547"/>
              <a:gd name="connsiteX6" fmla="*/ 23864 w 2174211"/>
              <a:gd name="connsiteY6" fmla="*/ 568403 h 570547"/>
              <a:gd name="connsiteX7" fmla="*/ 43961 w 2174211"/>
              <a:gd name="connsiteY7" fmla="*/ 563379 h 570547"/>
              <a:gd name="connsiteX8" fmla="*/ 144444 w 2174211"/>
              <a:gd name="connsiteY8" fmla="*/ 543282 h 570547"/>
              <a:gd name="connsiteX9" fmla="*/ 265025 w 2174211"/>
              <a:gd name="connsiteY9" fmla="*/ 488016 h 570547"/>
              <a:gd name="connsiteX10" fmla="*/ 365508 w 2174211"/>
              <a:gd name="connsiteY10" fmla="*/ 442799 h 570547"/>
              <a:gd name="connsiteX11" fmla="*/ 440871 w 2174211"/>
              <a:gd name="connsiteY11" fmla="*/ 432750 h 570547"/>
              <a:gd name="connsiteX12" fmla="*/ 526282 w 2174211"/>
              <a:gd name="connsiteY12" fmla="*/ 412654 h 570547"/>
              <a:gd name="connsiteX13" fmla="*/ 1294981 w 2174211"/>
              <a:gd name="connsiteY13" fmla="*/ 392557 h 570547"/>
              <a:gd name="connsiteX14" fmla="*/ 1767253 w 2174211"/>
              <a:gd name="connsiteY14" fmla="*/ 392557 h 570547"/>
              <a:gd name="connsiteX15" fmla="*/ 1812471 w 2174211"/>
              <a:gd name="connsiteY15" fmla="*/ 397581 h 570547"/>
              <a:gd name="connsiteX16" fmla="*/ 1963196 w 2174211"/>
              <a:gd name="connsiteY16" fmla="*/ 402605 h 570547"/>
              <a:gd name="connsiteX17" fmla="*/ 1978269 w 2174211"/>
              <a:gd name="connsiteY17" fmla="*/ 407629 h 570547"/>
              <a:gd name="connsiteX18" fmla="*/ 1993341 w 2174211"/>
              <a:gd name="connsiteY18" fmla="*/ 417678 h 570547"/>
              <a:gd name="connsiteX19" fmla="*/ 2018462 w 2174211"/>
              <a:gd name="connsiteY19" fmla="*/ 422702 h 570547"/>
              <a:gd name="connsiteX20" fmla="*/ 2033535 w 2174211"/>
              <a:gd name="connsiteY20" fmla="*/ 427726 h 570547"/>
              <a:gd name="connsiteX21" fmla="*/ 2078752 w 2174211"/>
              <a:gd name="connsiteY21" fmla="*/ 417678 h 570547"/>
              <a:gd name="connsiteX22" fmla="*/ 2093825 w 2174211"/>
              <a:gd name="connsiteY22" fmla="*/ 412654 h 570547"/>
              <a:gd name="connsiteX23" fmla="*/ 2113921 w 2174211"/>
              <a:gd name="connsiteY23" fmla="*/ 407629 h 570547"/>
              <a:gd name="connsiteX24" fmla="*/ 2123970 w 2174211"/>
              <a:gd name="connsiteY24" fmla="*/ 397581 h 570547"/>
              <a:gd name="connsiteX25" fmla="*/ 2139042 w 2174211"/>
              <a:gd name="connsiteY25" fmla="*/ 392557 h 570547"/>
              <a:gd name="connsiteX26" fmla="*/ 2149091 w 2174211"/>
              <a:gd name="connsiteY26" fmla="*/ 362412 h 570547"/>
              <a:gd name="connsiteX27" fmla="*/ 2159139 w 2174211"/>
              <a:gd name="connsiteY27" fmla="*/ 352363 h 570547"/>
              <a:gd name="connsiteX28" fmla="*/ 2169187 w 2174211"/>
              <a:gd name="connsiteY28" fmla="*/ 256904 h 570547"/>
              <a:gd name="connsiteX29" fmla="*/ 2174211 w 2174211"/>
              <a:gd name="connsiteY29" fmla="*/ 241832 h 570547"/>
              <a:gd name="connsiteX30" fmla="*/ 2169187 w 2174211"/>
              <a:gd name="connsiteY30" fmla="*/ 216711 h 570547"/>
              <a:gd name="connsiteX31" fmla="*/ 2023486 w 2174211"/>
              <a:gd name="connsiteY31" fmla="*/ 206662 h 570547"/>
              <a:gd name="connsiteX32" fmla="*/ 1892858 w 2174211"/>
              <a:gd name="connsiteY32" fmla="*/ 216711 h 570547"/>
              <a:gd name="connsiteX33" fmla="*/ 1832567 w 2174211"/>
              <a:gd name="connsiteY33" fmla="*/ 251880 h 570547"/>
              <a:gd name="connsiteX34" fmla="*/ 1742132 w 2174211"/>
              <a:gd name="connsiteY34" fmla="*/ 312170 h 570547"/>
              <a:gd name="connsiteX35" fmla="*/ 1696915 w 2174211"/>
              <a:gd name="connsiteY35" fmla="*/ 337291 h 570547"/>
              <a:gd name="connsiteX36" fmla="*/ 1626576 w 2174211"/>
              <a:gd name="connsiteY36" fmla="*/ 352363 h 570547"/>
              <a:gd name="connsiteX37" fmla="*/ 1516044 w 2174211"/>
              <a:gd name="connsiteY37" fmla="*/ 367436 h 570547"/>
              <a:gd name="connsiteX38" fmla="*/ 1475851 w 2174211"/>
              <a:gd name="connsiteY38" fmla="*/ 362412 h 570547"/>
              <a:gd name="connsiteX39" fmla="*/ 1490924 w 2174211"/>
              <a:gd name="connsiteY39" fmla="*/ 146372 h 570547"/>
              <a:gd name="connsiteX40" fmla="*/ 1495948 w 2174211"/>
              <a:gd name="connsiteY40" fmla="*/ 131300 h 570547"/>
              <a:gd name="connsiteX41" fmla="*/ 1505996 w 2174211"/>
              <a:gd name="connsiteY41" fmla="*/ 121251 h 570547"/>
              <a:gd name="connsiteX42" fmla="*/ 1500972 w 2174211"/>
              <a:gd name="connsiteY42" fmla="*/ 91106 h 570547"/>
              <a:gd name="connsiteX43" fmla="*/ 1465803 w 2174211"/>
              <a:gd name="connsiteY43" fmla="*/ 60961 h 570547"/>
              <a:gd name="connsiteX44" fmla="*/ 1440682 w 2174211"/>
              <a:gd name="connsiteY44" fmla="*/ 50913 h 570547"/>
              <a:gd name="connsiteX45" fmla="*/ 1415561 w 2174211"/>
              <a:gd name="connsiteY45" fmla="*/ 35840 h 570547"/>
              <a:gd name="connsiteX46" fmla="*/ 1390440 w 2174211"/>
              <a:gd name="connsiteY46" fmla="*/ 25792 h 570547"/>
              <a:gd name="connsiteX47" fmla="*/ 1370343 w 2174211"/>
              <a:gd name="connsiteY47" fmla="*/ 15744 h 570547"/>
              <a:gd name="connsiteX48" fmla="*/ 1350247 w 2174211"/>
              <a:gd name="connsiteY48" fmla="*/ 10719 h 570547"/>
              <a:gd name="connsiteX49" fmla="*/ 1289957 w 2174211"/>
              <a:gd name="connsiteY49" fmla="*/ 671 h 570547"/>
              <a:gd name="connsiteX50" fmla="*/ 1144255 w 2174211"/>
              <a:gd name="connsiteY50" fmla="*/ 5695 h 570547"/>
              <a:gd name="connsiteX51" fmla="*/ 1124159 w 2174211"/>
              <a:gd name="connsiteY51" fmla="*/ 35840 h 570547"/>
              <a:gd name="connsiteX52" fmla="*/ 1109086 w 2174211"/>
              <a:gd name="connsiteY52" fmla="*/ 65985 h 570547"/>
              <a:gd name="connsiteX53" fmla="*/ 1094014 w 2174211"/>
              <a:gd name="connsiteY53" fmla="*/ 91106 h 570547"/>
              <a:gd name="connsiteX54" fmla="*/ 1078941 w 2174211"/>
              <a:gd name="connsiteY54" fmla="*/ 126276 h 570547"/>
              <a:gd name="connsiteX55" fmla="*/ 988506 w 2174211"/>
              <a:gd name="connsiteY55" fmla="*/ 111203 h 570547"/>
              <a:gd name="connsiteX56" fmla="*/ 948313 w 2174211"/>
              <a:gd name="connsiteY56" fmla="*/ 91106 h 570547"/>
              <a:gd name="connsiteX57" fmla="*/ 867926 w 2174211"/>
              <a:gd name="connsiteY57" fmla="*/ 60961 h 570547"/>
              <a:gd name="connsiteX58" fmla="*/ 787539 w 2174211"/>
              <a:gd name="connsiteY58" fmla="*/ 45889 h 570547"/>
              <a:gd name="connsiteX59" fmla="*/ 692080 w 2174211"/>
              <a:gd name="connsiteY59" fmla="*/ 40865 h 570547"/>
              <a:gd name="connsiteX60" fmla="*/ 677007 w 2174211"/>
              <a:gd name="connsiteY60" fmla="*/ 30816 h 570547"/>
              <a:gd name="connsiteX61" fmla="*/ 661935 w 2174211"/>
              <a:gd name="connsiteY61" fmla="*/ 35840 h 570547"/>
              <a:gd name="connsiteX62" fmla="*/ 641838 w 2174211"/>
              <a:gd name="connsiteY62" fmla="*/ 40865 h 570547"/>
              <a:gd name="connsiteX63" fmla="*/ 611693 w 2174211"/>
              <a:gd name="connsiteY63" fmla="*/ 60961 h 570547"/>
              <a:gd name="connsiteX64" fmla="*/ 581548 w 2174211"/>
              <a:gd name="connsiteY64" fmla="*/ 91106 h 570547"/>
              <a:gd name="connsiteX65" fmla="*/ 571499 w 2174211"/>
              <a:gd name="connsiteY65" fmla="*/ 101155 h 570547"/>
              <a:gd name="connsiteX66" fmla="*/ 556427 w 2174211"/>
              <a:gd name="connsiteY66" fmla="*/ 106179 h 570547"/>
              <a:gd name="connsiteX67" fmla="*/ 531306 w 2174211"/>
              <a:gd name="connsiteY67" fmla="*/ 126276 h 570547"/>
              <a:gd name="connsiteX68" fmla="*/ 410726 w 2174211"/>
              <a:gd name="connsiteY68" fmla="*/ 146372 h 570547"/>
              <a:gd name="connsiteX69" fmla="*/ 330339 w 2174211"/>
              <a:gd name="connsiteY69" fmla="*/ 206662 h 570547"/>
              <a:gd name="connsiteX70" fmla="*/ 300194 w 2174211"/>
              <a:gd name="connsiteY70" fmla="*/ 246856 h 570547"/>
              <a:gd name="connsiteX71" fmla="*/ 189662 w 2174211"/>
              <a:gd name="connsiteY71" fmla="*/ 312170 h 570547"/>
              <a:gd name="connsiteX72" fmla="*/ 84154 w 2174211"/>
              <a:gd name="connsiteY72" fmla="*/ 347339 h 570547"/>
              <a:gd name="connsiteX73" fmla="*/ 69082 w 2174211"/>
              <a:gd name="connsiteY73" fmla="*/ 357388 h 570547"/>
              <a:gd name="connsiteX74" fmla="*/ 3767 w 2174211"/>
              <a:gd name="connsiteY74" fmla="*/ 387533 h 57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174211" h="570547">
                <a:moveTo>
                  <a:pt x="3767" y="387533"/>
                </a:moveTo>
                <a:cubicBezTo>
                  <a:pt x="-6281" y="396744"/>
                  <a:pt x="6721" y="404369"/>
                  <a:pt x="8792" y="412654"/>
                </a:cubicBezTo>
                <a:cubicBezTo>
                  <a:pt x="10077" y="417792"/>
                  <a:pt x="12532" y="422588"/>
                  <a:pt x="13816" y="427726"/>
                </a:cubicBezTo>
                <a:cubicBezTo>
                  <a:pt x="15887" y="436011"/>
                  <a:pt x="17165" y="444473"/>
                  <a:pt x="18840" y="452847"/>
                </a:cubicBezTo>
                <a:cubicBezTo>
                  <a:pt x="20515" y="471269"/>
                  <a:pt x="21248" y="489801"/>
                  <a:pt x="23864" y="508113"/>
                </a:cubicBezTo>
                <a:cubicBezTo>
                  <a:pt x="24613" y="513356"/>
                  <a:pt x="28888" y="517889"/>
                  <a:pt x="28888" y="523185"/>
                </a:cubicBezTo>
                <a:cubicBezTo>
                  <a:pt x="28888" y="538350"/>
                  <a:pt x="18539" y="554203"/>
                  <a:pt x="23864" y="568403"/>
                </a:cubicBezTo>
                <a:cubicBezTo>
                  <a:pt x="26289" y="574868"/>
                  <a:pt x="37201" y="564787"/>
                  <a:pt x="43961" y="563379"/>
                </a:cubicBezTo>
                <a:lnTo>
                  <a:pt x="144444" y="543282"/>
                </a:lnTo>
                <a:cubicBezTo>
                  <a:pt x="461243" y="384885"/>
                  <a:pt x="-45681" y="636615"/>
                  <a:pt x="265025" y="488016"/>
                </a:cubicBezTo>
                <a:cubicBezTo>
                  <a:pt x="323215" y="460186"/>
                  <a:pt x="308730" y="456994"/>
                  <a:pt x="365508" y="442799"/>
                </a:cubicBezTo>
                <a:cubicBezTo>
                  <a:pt x="378401" y="439576"/>
                  <a:pt x="429565" y="435011"/>
                  <a:pt x="440871" y="432750"/>
                </a:cubicBezTo>
                <a:cubicBezTo>
                  <a:pt x="469551" y="427014"/>
                  <a:pt x="497472" y="417696"/>
                  <a:pt x="526282" y="412654"/>
                </a:cubicBezTo>
                <a:cubicBezTo>
                  <a:pt x="769453" y="370099"/>
                  <a:pt x="1097773" y="394074"/>
                  <a:pt x="1294981" y="392557"/>
                </a:cubicBezTo>
                <a:cubicBezTo>
                  <a:pt x="1493318" y="379335"/>
                  <a:pt x="1392710" y="384045"/>
                  <a:pt x="1767253" y="392557"/>
                </a:cubicBezTo>
                <a:cubicBezTo>
                  <a:pt x="1782414" y="392902"/>
                  <a:pt x="1797325" y="396804"/>
                  <a:pt x="1812471" y="397581"/>
                </a:cubicBezTo>
                <a:cubicBezTo>
                  <a:pt x="1862675" y="400155"/>
                  <a:pt x="1912954" y="400930"/>
                  <a:pt x="1963196" y="402605"/>
                </a:cubicBezTo>
                <a:cubicBezTo>
                  <a:pt x="1968220" y="404280"/>
                  <a:pt x="1973532" y="405260"/>
                  <a:pt x="1978269" y="407629"/>
                </a:cubicBezTo>
                <a:cubicBezTo>
                  <a:pt x="1983670" y="410329"/>
                  <a:pt x="1987687" y="415558"/>
                  <a:pt x="1993341" y="417678"/>
                </a:cubicBezTo>
                <a:cubicBezTo>
                  <a:pt x="2001337" y="420677"/>
                  <a:pt x="2010177" y="420631"/>
                  <a:pt x="2018462" y="422702"/>
                </a:cubicBezTo>
                <a:cubicBezTo>
                  <a:pt x="2023600" y="423986"/>
                  <a:pt x="2028511" y="426051"/>
                  <a:pt x="2033535" y="427726"/>
                </a:cubicBezTo>
                <a:cubicBezTo>
                  <a:pt x="2048607" y="424377"/>
                  <a:pt x="2063773" y="421423"/>
                  <a:pt x="2078752" y="417678"/>
                </a:cubicBezTo>
                <a:cubicBezTo>
                  <a:pt x="2083890" y="416394"/>
                  <a:pt x="2088733" y="414109"/>
                  <a:pt x="2093825" y="412654"/>
                </a:cubicBezTo>
                <a:cubicBezTo>
                  <a:pt x="2100464" y="410757"/>
                  <a:pt x="2107222" y="409304"/>
                  <a:pt x="2113921" y="407629"/>
                </a:cubicBezTo>
                <a:cubicBezTo>
                  <a:pt x="2117271" y="404280"/>
                  <a:pt x="2119908" y="400018"/>
                  <a:pt x="2123970" y="397581"/>
                </a:cubicBezTo>
                <a:cubicBezTo>
                  <a:pt x="2128511" y="394856"/>
                  <a:pt x="2135964" y="396866"/>
                  <a:pt x="2139042" y="392557"/>
                </a:cubicBezTo>
                <a:cubicBezTo>
                  <a:pt x="2145198" y="383938"/>
                  <a:pt x="2145741" y="372460"/>
                  <a:pt x="2149091" y="362412"/>
                </a:cubicBezTo>
                <a:cubicBezTo>
                  <a:pt x="2150589" y="357918"/>
                  <a:pt x="2155790" y="355713"/>
                  <a:pt x="2159139" y="352363"/>
                </a:cubicBezTo>
                <a:cubicBezTo>
                  <a:pt x="2173709" y="308652"/>
                  <a:pt x="2158478" y="358639"/>
                  <a:pt x="2169187" y="256904"/>
                </a:cubicBezTo>
                <a:cubicBezTo>
                  <a:pt x="2169741" y="251637"/>
                  <a:pt x="2172536" y="246856"/>
                  <a:pt x="2174211" y="241832"/>
                </a:cubicBezTo>
                <a:cubicBezTo>
                  <a:pt x="2172536" y="233458"/>
                  <a:pt x="2177503" y="218651"/>
                  <a:pt x="2169187" y="216711"/>
                </a:cubicBezTo>
                <a:cubicBezTo>
                  <a:pt x="2121778" y="205649"/>
                  <a:pt x="2023486" y="206662"/>
                  <a:pt x="2023486" y="206662"/>
                </a:cubicBezTo>
                <a:cubicBezTo>
                  <a:pt x="1979943" y="210012"/>
                  <a:pt x="1935354" y="206646"/>
                  <a:pt x="1892858" y="216711"/>
                </a:cubicBezTo>
                <a:cubicBezTo>
                  <a:pt x="1870218" y="222073"/>
                  <a:pt x="1852196" y="239389"/>
                  <a:pt x="1832567" y="251880"/>
                </a:cubicBezTo>
                <a:cubicBezTo>
                  <a:pt x="1742666" y="309089"/>
                  <a:pt x="1820310" y="266183"/>
                  <a:pt x="1742132" y="312170"/>
                </a:cubicBezTo>
                <a:cubicBezTo>
                  <a:pt x="1727270" y="320912"/>
                  <a:pt x="1713200" y="331627"/>
                  <a:pt x="1696915" y="337291"/>
                </a:cubicBezTo>
                <a:cubicBezTo>
                  <a:pt x="1674267" y="345168"/>
                  <a:pt x="1650123" y="347835"/>
                  <a:pt x="1626576" y="352363"/>
                </a:cubicBezTo>
                <a:cubicBezTo>
                  <a:pt x="1571033" y="363044"/>
                  <a:pt x="1568923" y="362148"/>
                  <a:pt x="1516044" y="367436"/>
                </a:cubicBezTo>
                <a:cubicBezTo>
                  <a:pt x="1502646" y="365761"/>
                  <a:pt x="1478361" y="375679"/>
                  <a:pt x="1475851" y="362412"/>
                </a:cubicBezTo>
                <a:cubicBezTo>
                  <a:pt x="1458070" y="268428"/>
                  <a:pt x="1468983" y="219506"/>
                  <a:pt x="1490924" y="146372"/>
                </a:cubicBezTo>
                <a:cubicBezTo>
                  <a:pt x="1492446" y="141300"/>
                  <a:pt x="1493223" y="135841"/>
                  <a:pt x="1495948" y="131300"/>
                </a:cubicBezTo>
                <a:cubicBezTo>
                  <a:pt x="1498385" y="127238"/>
                  <a:pt x="1502647" y="124601"/>
                  <a:pt x="1505996" y="121251"/>
                </a:cubicBezTo>
                <a:cubicBezTo>
                  <a:pt x="1504321" y="111203"/>
                  <a:pt x="1505528" y="100217"/>
                  <a:pt x="1500972" y="91106"/>
                </a:cubicBezTo>
                <a:cubicBezTo>
                  <a:pt x="1496853" y="82869"/>
                  <a:pt x="1475851" y="65985"/>
                  <a:pt x="1465803" y="60961"/>
                </a:cubicBezTo>
                <a:cubicBezTo>
                  <a:pt x="1457737" y="56928"/>
                  <a:pt x="1448749" y="54946"/>
                  <a:pt x="1440682" y="50913"/>
                </a:cubicBezTo>
                <a:cubicBezTo>
                  <a:pt x="1431948" y="46546"/>
                  <a:pt x="1424295" y="40207"/>
                  <a:pt x="1415561" y="35840"/>
                </a:cubicBezTo>
                <a:cubicBezTo>
                  <a:pt x="1407494" y="31807"/>
                  <a:pt x="1398681" y="29455"/>
                  <a:pt x="1390440" y="25792"/>
                </a:cubicBezTo>
                <a:cubicBezTo>
                  <a:pt x="1383596" y="22750"/>
                  <a:pt x="1377356" y="18374"/>
                  <a:pt x="1370343" y="15744"/>
                </a:cubicBezTo>
                <a:cubicBezTo>
                  <a:pt x="1363878" y="13319"/>
                  <a:pt x="1356987" y="12217"/>
                  <a:pt x="1350247" y="10719"/>
                </a:cubicBezTo>
                <a:cubicBezTo>
                  <a:pt x="1323808" y="4843"/>
                  <a:pt x="1319304" y="4863"/>
                  <a:pt x="1289957" y="671"/>
                </a:cubicBezTo>
                <a:cubicBezTo>
                  <a:pt x="1241390" y="2346"/>
                  <a:pt x="1191793" y="-4389"/>
                  <a:pt x="1144255" y="5695"/>
                </a:cubicBezTo>
                <a:cubicBezTo>
                  <a:pt x="1132441" y="8201"/>
                  <a:pt x="1130244" y="25409"/>
                  <a:pt x="1124159" y="35840"/>
                </a:cubicBezTo>
                <a:cubicBezTo>
                  <a:pt x="1118498" y="45544"/>
                  <a:pt x="1114466" y="56122"/>
                  <a:pt x="1109086" y="65985"/>
                </a:cubicBezTo>
                <a:cubicBezTo>
                  <a:pt x="1104410" y="74558"/>
                  <a:pt x="1098756" y="82570"/>
                  <a:pt x="1094014" y="91106"/>
                </a:cubicBezTo>
                <a:cubicBezTo>
                  <a:pt x="1083665" y="109735"/>
                  <a:pt x="1084871" y="108485"/>
                  <a:pt x="1078941" y="126276"/>
                </a:cubicBezTo>
                <a:cubicBezTo>
                  <a:pt x="1041244" y="122848"/>
                  <a:pt x="1021879" y="124552"/>
                  <a:pt x="988506" y="111203"/>
                </a:cubicBezTo>
                <a:cubicBezTo>
                  <a:pt x="974598" y="105640"/>
                  <a:pt x="961887" y="97440"/>
                  <a:pt x="948313" y="91106"/>
                </a:cubicBezTo>
                <a:cubicBezTo>
                  <a:pt x="922120" y="78883"/>
                  <a:pt x="895869" y="68723"/>
                  <a:pt x="867926" y="60961"/>
                </a:cubicBezTo>
                <a:cubicBezTo>
                  <a:pt x="848450" y="55551"/>
                  <a:pt x="809385" y="47569"/>
                  <a:pt x="787539" y="45889"/>
                </a:cubicBezTo>
                <a:cubicBezTo>
                  <a:pt x="755769" y="43445"/>
                  <a:pt x="723900" y="42540"/>
                  <a:pt x="692080" y="40865"/>
                </a:cubicBezTo>
                <a:cubicBezTo>
                  <a:pt x="687056" y="37515"/>
                  <a:pt x="682963" y="31809"/>
                  <a:pt x="677007" y="30816"/>
                </a:cubicBezTo>
                <a:cubicBezTo>
                  <a:pt x="671783" y="29945"/>
                  <a:pt x="667027" y="34385"/>
                  <a:pt x="661935" y="35840"/>
                </a:cubicBezTo>
                <a:cubicBezTo>
                  <a:pt x="655295" y="37737"/>
                  <a:pt x="648537" y="39190"/>
                  <a:pt x="641838" y="40865"/>
                </a:cubicBezTo>
                <a:cubicBezTo>
                  <a:pt x="631790" y="47564"/>
                  <a:pt x="620232" y="52422"/>
                  <a:pt x="611693" y="60961"/>
                </a:cubicBezTo>
                <a:lnTo>
                  <a:pt x="581548" y="91106"/>
                </a:lnTo>
                <a:cubicBezTo>
                  <a:pt x="578198" y="94456"/>
                  <a:pt x="575993" y="99657"/>
                  <a:pt x="571499" y="101155"/>
                </a:cubicBezTo>
                <a:lnTo>
                  <a:pt x="556427" y="106179"/>
                </a:lnTo>
                <a:cubicBezTo>
                  <a:pt x="549213" y="113392"/>
                  <a:pt x="541262" y="122655"/>
                  <a:pt x="531306" y="126276"/>
                </a:cubicBezTo>
                <a:cubicBezTo>
                  <a:pt x="496533" y="138921"/>
                  <a:pt x="442991" y="142339"/>
                  <a:pt x="410726" y="146372"/>
                </a:cubicBezTo>
                <a:cubicBezTo>
                  <a:pt x="366067" y="173167"/>
                  <a:pt x="361366" y="170464"/>
                  <a:pt x="330339" y="206662"/>
                </a:cubicBezTo>
                <a:cubicBezTo>
                  <a:pt x="319440" y="219378"/>
                  <a:pt x="312036" y="235014"/>
                  <a:pt x="300194" y="246856"/>
                </a:cubicBezTo>
                <a:cubicBezTo>
                  <a:pt x="272005" y="275045"/>
                  <a:pt x="223364" y="297191"/>
                  <a:pt x="189662" y="312170"/>
                </a:cubicBezTo>
                <a:cubicBezTo>
                  <a:pt x="135518" y="336234"/>
                  <a:pt x="132733" y="335195"/>
                  <a:pt x="84154" y="347339"/>
                </a:cubicBezTo>
                <a:cubicBezTo>
                  <a:pt x="79130" y="350689"/>
                  <a:pt x="75053" y="356492"/>
                  <a:pt x="69082" y="357388"/>
                </a:cubicBezTo>
                <a:cubicBezTo>
                  <a:pt x="40878" y="361619"/>
                  <a:pt x="13815" y="378322"/>
                  <a:pt x="3767" y="38753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42633" y="1406769"/>
            <a:ext cx="1145512" cy="266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984200" y="1587530"/>
            <a:ext cx="45719" cy="85521"/>
          </a:xfrm>
          <a:custGeom>
            <a:avLst/>
            <a:gdLst>
              <a:gd name="connsiteX0" fmla="*/ 42868 w 43276"/>
              <a:gd name="connsiteY0" fmla="*/ 3146 h 117446"/>
              <a:gd name="connsiteX1" fmla="*/ 35724 w 43276"/>
              <a:gd name="connsiteY1" fmla="*/ 15052 h 117446"/>
              <a:gd name="connsiteX2" fmla="*/ 30962 w 43276"/>
              <a:gd name="connsiteY2" fmla="*/ 67440 h 117446"/>
              <a:gd name="connsiteX3" fmla="*/ 26199 w 43276"/>
              <a:gd name="connsiteY3" fmla="*/ 98396 h 117446"/>
              <a:gd name="connsiteX4" fmla="*/ 21437 w 43276"/>
              <a:gd name="connsiteY4" fmla="*/ 105540 h 117446"/>
              <a:gd name="connsiteX5" fmla="*/ 16674 w 43276"/>
              <a:gd name="connsiteY5" fmla="*/ 117446 h 117446"/>
              <a:gd name="connsiteX6" fmla="*/ 9531 w 43276"/>
              <a:gd name="connsiteY6" fmla="*/ 115065 h 117446"/>
              <a:gd name="connsiteX7" fmla="*/ 7149 w 43276"/>
              <a:gd name="connsiteY7" fmla="*/ 107921 h 117446"/>
              <a:gd name="connsiteX8" fmla="*/ 2387 w 43276"/>
              <a:gd name="connsiteY8" fmla="*/ 100777 h 117446"/>
              <a:gd name="connsiteX9" fmla="*/ 2387 w 43276"/>
              <a:gd name="connsiteY9" fmla="*/ 24577 h 117446"/>
              <a:gd name="connsiteX10" fmla="*/ 16674 w 43276"/>
              <a:gd name="connsiteY10" fmla="*/ 17434 h 117446"/>
              <a:gd name="connsiteX11" fmla="*/ 21437 w 43276"/>
              <a:gd name="connsiteY11" fmla="*/ 10290 h 117446"/>
              <a:gd name="connsiteX12" fmla="*/ 42868 w 43276"/>
              <a:gd name="connsiteY12" fmla="*/ 3146 h 11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76" h="117446">
                <a:moveTo>
                  <a:pt x="42868" y="3146"/>
                </a:moveTo>
                <a:cubicBezTo>
                  <a:pt x="45249" y="3940"/>
                  <a:pt x="36485" y="10487"/>
                  <a:pt x="35724" y="15052"/>
                </a:cubicBezTo>
                <a:cubicBezTo>
                  <a:pt x="22319" y="95485"/>
                  <a:pt x="39929" y="40537"/>
                  <a:pt x="30962" y="67440"/>
                </a:cubicBezTo>
                <a:cubicBezTo>
                  <a:pt x="29374" y="77759"/>
                  <a:pt x="28731" y="88268"/>
                  <a:pt x="26199" y="98396"/>
                </a:cubicBezTo>
                <a:cubicBezTo>
                  <a:pt x="25505" y="101172"/>
                  <a:pt x="22717" y="102980"/>
                  <a:pt x="21437" y="105540"/>
                </a:cubicBezTo>
                <a:cubicBezTo>
                  <a:pt x="19525" y="109363"/>
                  <a:pt x="18262" y="113477"/>
                  <a:pt x="16674" y="117446"/>
                </a:cubicBezTo>
                <a:cubicBezTo>
                  <a:pt x="14293" y="116652"/>
                  <a:pt x="11306" y="116840"/>
                  <a:pt x="9531" y="115065"/>
                </a:cubicBezTo>
                <a:cubicBezTo>
                  <a:pt x="7756" y="113290"/>
                  <a:pt x="8272" y="110166"/>
                  <a:pt x="7149" y="107921"/>
                </a:cubicBezTo>
                <a:cubicBezTo>
                  <a:pt x="5869" y="105361"/>
                  <a:pt x="3974" y="103158"/>
                  <a:pt x="2387" y="100777"/>
                </a:cubicBezTo>
                <a:cubicBezTo>
                  <a:pt x="1755" y="88135"/>
                  <a:pt x="-2653" y="42215"/>
                  <a:pt x="2387" y="24577"/>
                </a:cubicBezTo>
                <a:cubicBezTo>
                  <a:pt x="3359" y="21177"/>
                  <a:pt x="14060" y="18305"/>
                  <a:pt x="16674" y="17434"/>
                </a:cubicBezTo>
                <a:cubicBezTo>
                  <a:pt x="18262" y="15053"/>
                  <a:pt x="19010" y="11807"/>
                  <a:pt x="21437" y="10290"/>
                </a:cubicBezTo>
                <a:cubicBezTo>
                  <a:pt x="48744" y="-6778"/>
                  <a:pt x="40487" y="2352"/>
                  <a:pt x="42868" y="314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193174" y="6297235"/>
            <a:ext cx="27432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3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4775" y="5374410"/>
            <a:ext cx="108367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2000" b="1" dirty="0">
                <a:solidFill>
                  <a:srgbClr val="C00000"/>
                </a:solidFill>
                <a:latin typeface="+mn-lt"/>
              </a:rPr>
              <a:t>За 25 лет удельная стоимость архитектурно-строительного проектирования в России резко сократилась, а капитальные вложения </a:t>
            </a:r>
            <a:r>
              <a:rPr lang="ru-RU" altLang="ru-RU" sz="2000" b="1" dirty="0" smtClean="0">
                <a:solidFill>
                  <a:srgbClr val="C00000"/>
                </a:solidFill>
                <a:latin typeface="+mn-lt"/>
              </a:rPr>
              <a:t>увеличились.    </a:t>
            </a:r>
          </a:p>
          <a:p>
            <a:pPr algn="l"/>
            <a:r>
              <a:rPr lang="ru-RU" altLang="ru-RU" sz="2000" b="1" dirty="0" smtClean="0">
                <a:solidFill>
                  <a:srgbClr val="C00000"/>
                </a:solidFill>
                <a:latin typeface="+mn-lt"/>
              </a:rPr>
              <a:t>Мировая </a:t>
            </a:r>
            <a:r>
              <a:rPr lang="ru-RU" altLang="ru-RU" sz="2000" b="1" dirty="0">
                <a:solidFill>
                  <a:srgbClr val="C00000"/>
                </a:solidFill>
                <a:latin typeface="+mn-lt"/>
              </a:rPr>
              <a:t>практика демонстрирует обратную тенденцию.  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1715590" y="4628281"/>
            <a:ext cx="83776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Доля проектной стадии в капитальных затратах на строительство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      конец ХХ в.                                                        2017 год 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741663" y="2200876"/>
            <a:ext cx="1223962" cy="17336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2615735" y="4247924"/>
            <a:ext cx="7200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089847" y="1355500"/>
            <a:ext cx="1223962" cy="25923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847575" y="1401796"/>
            <a:ext cx="1223962" cy="2592387"/>
          </a:xfrm>
          <a:prstGeom prst="rect">
            <a:avLst/>
          </a:prstGeom>
          <a:solidFill>
            <a:srgbClr val="1F4E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8186052" y="2001315"/>
            <a:ext cx="1223962" cy="223422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738139" y="3850467"/>
            <a:ext cx="1237193" cy="3738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087683" y="3821701"/>
            <a:ext cx="5596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+mn-lt"/>
              </a:rPr>
              <a:t>6 %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083050" y="3728023"/>
            <a:ext cx="1238250" cy="496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838951" y="3947620"/>
            <a:ext cx="1233896" cy="272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8184207" y="3719090"/>
            <a:ext cx="1223962" cy="502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422070" y="3780617"/>
            <a:ext cx="6316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+mn-lt"/>
              </a:rPr>
              <a:t>15%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8524319" y="3764095"/>
            <a:ext cx="6316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+mn-lt"/>
              </a:rPr>
              <a:t>15%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245603" y="3919787"/>
            <a:ext cx="4846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E79"/>
                </a:solidFill>
                <a:latin typeface="+mn-lt"/>
              </a:rPr>
              <a:t>2 %</a:t>
            </a: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 rot="5400000">
            <a:off x="4485667" y="1367115"/>
            <a:ext cx="432323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 rot="5400000">
            <a:off x="3203984" y="4187344"/>
            <a:ext cx="299316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7"/>
          <p:cNvSpPr>
            <a:spLocks noChangeArrowheads="1"/>
          </p:cNvSpPr>
          <p:nvPr/>
        </p:nvSpPr>
        <p:spPr bwMode="auto">
          <a:xfrm rot="5400000">
            <a:off x="7289992" y="4181378"/>
            <a:ext cx="300293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 rot="5400000">
            <a:off x="8580572" y="2018634"/>
            <a:ext cx="431231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 rot="16200000">
            <a:off x="3131485" y="1803017"/>
            <a:ext cx="406445" cy="43338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 rot="16200000">
            <a:off x="4498606" y="3311924"/>
            <a:ext cx="406445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 rot="16200000">
            <a:off x="7236916" y="968779"/>
            <a:ext cx="406445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 rot="16200000">
            <a:off x="8595340" y="3292980"/>
            <a:ext cx="406445" cy="43338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826298" y="2834559"/>
            <a:ext cx="1054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СССР</a:t>
            </a:r>
            <a:r>
              <a:rPr lang="ru-RU" sz="1600" dirty="0">
                <a:solidFill>
                  <a:schemeClr val="bg1"/>
                </a:solidFill>
              </a:rPr>
              <a:t/>
            </a:r>
            <a:br>
              <a:rPr lang="ru-RU" sz="1600" dirty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66748" y="2608328"/>
            <a:ext cx="1248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Россия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4775" y="221367"/>
            <a:ext cx="5499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ТЕНДЕНЦИИ ДЕВАЛЬВАЦИИ ПРОЕКТИРОВАНИЯ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55947" y="6334847"/>
            <a:ext cx="2743200" cy="365125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4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75" t="17210" r="6153" b="11425"/>
          <a:stretch/>
        </p:blipFill>
        <p:spPr>
          <a:xfrm>
            <a:off x="521401" y="1737974"/>
            <a:ext cx="10998437" cy="41896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15681" y="4865792"/>
            <a:ext cx="489236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ТЭО</a:t>
            </a:r>
            <a:endParaRPr lang="ru-RU" sz="1400" b="1" dirty="0">
              <a:solidFill>
                <a:srgbClr val="1F4E7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9051" y="4281314"/>
            <a:ext cx="1653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</a:t>
            </a: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9577" y="3602000"/>
            <a:ext cx="1497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</a:t>
            </a: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5820" y="3045694"/>
            <a:ext cx="14464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ЭКСПЛУАТАЦИЯ</a:t>
            </a: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44076" y="3958469"/>
            <a:ext cx="1169836" cy="320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ИЗЫСКАНИЯ</a:t>
            </a:r>
            <a:endParaRPr lang="ru-RU" sz="1400" b="1" dirty="0">
              <a:solidFill>
                <a:srgbClr val="1F4E7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922" y="2258308"/>
            <a:ext cx="2961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Существующая практика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35922" y="1949372"/>
            <a:ext cx="2746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Предложение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НОПРИЗ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34966" y="2062671"/>
            <a:ext cx="1345375" cy="125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34966" y="2402200"/>
            <a:ext cx="1339832" cy="1302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942282" y="885466"/>
            <a:ext cx="10515600" cy="49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График повышения экономической эффективности объекта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-294034" y="3256596"/>
            <a:ext cx="2241018" cy="352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 стоимости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57663" y="5697953"/>
            <a:ext cx="26061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цикла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041525" y="4978400"/>
            <a:ext cx="2403475" cy="657225"/>
          </a:xfrm>
          <a:custGeom>
            <a:avLst/>
            <a:gdLst>
              <a:gd name="connsiteX0" fmla="*/ 187325 w 2403475"/>
              <a:gd name="connsiteY0" fmla="*/ 657225 h 657225"/>
              <a:gd name="connsiteX1" fmla="*/ 0 w 2403475"/>
              <a:gd name="connsiteY1" fmla="*/ 657225 h 657225"/>
              <a:gd name="connsiteX2" fmla="*/ 488950 w 2403475"/>
              <a:gd name="connsiteY2" fmla="*/ 276225 h 657225"/>
              <a:gd name="connsiteX3" fmla="*/ 1631950 w 2403475"/>
              <a:gd name="connsiteY3" fmla="*/ 276225 h 657225"/>
              <a:gd name="connsiteX4" fmla="*/ 2228850 w 2403475"/>
              <a:gd name="connsiteY4" fmla="*/ 85725 h 657225"/>
              <a:gd name="connsiteX5" fmla="*/ 2403475 w 2403475"/>
              <a:gd name="connsiteY5" fmla="*/ 0 h 657225"/>
              <a:gd name="connsiteX6" fmla="*/ 2159000 w 2403475"/>
              <a:gd name="connsiteY6" fmla="*/ 482600 h 657225"/>
              <a:gd name="connsiteX7" fmla="*/ 1050925 w 2403475"/>
              <a:gd name="connsiteY7" fmla="*/ 479425 h 657225"/>
              <a:gd name="connsiteX8" fmla="*/ 431800 w 2403475"/>
              <a:gd name="connsiteY8" fmla="*/ 603250 h 657225"/>
              <a:gd name="connsiteX9" fmla="*/ 336550 w 2403475"/>
              <a:gd name="connsiteY9" fmla="*/ 501650 h 657225"/>
              <a:gd name="connsiteX10" fmla="*/ 187325 w 2403475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3475" h="657225">
                <a:moveTo>
                  <a:pt x="187325" y="657225"/>
                </a:moveTo>
                <a:lnTo>
                  <a:pt x="0" y="657225"/>
                </a:lnTo>
                <a:lnTo>
                  <a:pt x="488950" y="276225"/>
                </a:lnTo>
                <a:lnTo>
                  <a:pt x="1631950" y="276225"/>
                </a:lnTo>
                <a:lnTo>
                  <a:pt x="2228850" y="85725"/>
                </a:lnTo>
                <a:lnTo>
                  <a:pt x="2403475" y="0"/>
                </a:lnTo>
                <a:lnTo>
                  <a:pt x="2159000" y="482600"/>
                </a:lnTo>
                <a:lnTo>
                  <a:pt x="1050925" y="479425"/>
                </a:lnTo>
                <a:lnTo>
                  <a:pt x="431800" y="603250"/>
                </a:lnTo>
                <a:lnTo>
                  <a:pt x="336550" y="501650"/>
                </a:lnTo>
                <a:lnTo>
                  <a:pt x="187325" y="657225"/>
                </a:lnTo>
                <a:close/>
              </a:path>
            </a:pathLst>
          </a:cu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9638" y="2143125"/>
            <a:ext cx="6796087" cy="2952750"/>
          </a:xfrm>
          <a:custGeom>
            <a:avLst/>
            <a:gdLst>
              <a:gd name="connsiteX0" fmla="*/ 0 w 6796087"/>
              <a:gd name="connsiteY0" fmla="*/ 2562225 h 2952750"/>
              <a:gd name="connsiteX1" fmla="*/ 142875 w 6796087"/>
              <a:gd name="connsiteY1" fmla="*/ 2266950 h 2952750"/>
              <a:gd name="connsiteX2" fmla="*/ 1266825 w 6796087"/>
              <a:gd name="connsiteY2" fmla="*/ 2266950 h 2952750"/>
              <a:gd name="connsiteX3" fmla="*/ 3000375 w 6796087"/>
              <a:gd name="connsiteY3" fmla="*/ 1862138 h 2952750"/>
              <a:gd name="connsiteX4" fmla="*/ 4176712 w 6796087"/>
              <a:gd name="connsiteY4" fmla="*/ 1266825 h 2952750"/>
              <a:gd name="connsiteX5" fmla="*/ 4743450 w 6796087"/>
              <a:gd name="connsiteY5" fmla="*/ 904875 h 2952750"/>
              <a:gd name="connsiteX6" fmla="*/ 6796087 w 6796087"/>
              <a:gd name="connsiteY6" fmla="*/ 0 h 2952750"/>
              <a:gd name="connsiteX7" fmla="*/ 6791325 w 6796087"/>
              <a:gd name="connsiteY7" fmla="*/ 2581275 h 2952750"/>
              <a:gd name="connsiteX8" fmla="*/ 6434137 w 6796087"/>
              <a:gd name="connsiteY8" fmla="*/ 2700338 h 2952750"/>
              <a:gd name="connsiteX9" fmla="*/ 5295900 w 6796087"/>
              <a:gd name="connsiteY9" fmla="*/ 2762250 h 2952750"/>
              <a:gd name="connsiteX10" fmla="*/ 4143375 w 6796087"/>
              <a:gd name="connsiteY10" fmla="*/ 2952750 h 2952750"/>
              <a:gd name="connsiteX11" fmla="*/ 1281112 w 6796087"/>
              <a:gd name="connsiteY11" fmla="*/ 2952750 h 2952750"/>
              <a:gd name="connsiteX12" fmla="*/ 704850 w 6796087"/>
              <a:gd name="connsiteY12" fmla="*/ 2514600 h 2952750"/>
              <a:gd name="connsiteX13" fmla="*/ 95250 w 6796087"/>
              <a:gd name="connsiteY13" fmla="*/ 2514600 h 2952750"/>
              <a:gd name="connsiteX14" fmla="*/ 0 w 6796087"/>
              <a:gd name="connsiteY14" fmla="*/ 2562225 h 295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96087" h="2952750">
                <a:moveTo>
                  <a:pt x="0" y="2562225"/>
                </a:moveTo>
                <a:lnTo>
                  <a:pt x="142875" y="2266950"/>
                </a:lnTo>
                <a:lnTo>
                  <a:pt x="1266825" y="2266950"/>
                </a:lnTo>
                <a:lnTo>
                  <a:pt x="3000375" y="1862138"/>
                </a:lnTo>
                <a:lnTo>
                  <a:pt x="4176712" y="1266825"/>
                </a:lnTo>
                <a:lnTo>
                  <a:pt x="4743450" y="904875"/>
                </a:lnTo>
                <a:lnTo>
                  <a:pt x="6796087" y="0"/>
                </a:lnTo>
                <a:cubicBezTo>
                  <a:pt x="6794500" y="860425"/>
                  <a:pt x="6792912" y="1720850"/>
                  <a:pt x="6791325" y="2581275"/>
                </a:cubicBezTo>
                <a:lnTo>
                  <a:pt x="6434137" y="2700338"/>
                </a:lnTo>
                <a:lnTo>
                  <a:pt x="5295900" y="2762250"/>
                </a:lnTo>
                <a:lnTo>
                  <a:pt x="4143375" y="2952750"/>
                </a:lnTo>
                <a:lnTo>
                  <a:pt x="1281112" y="2952750"/>
                </a:lnTo>
                <a:lnTo>
                  <a:pt x="704850" y="2514600"/>
                </a:lnTo>
                <a:lnTo>
                  <a:pt x="95250" y="2514600"/>
                </a:lnTo>
                <a:lnTo>
                  <a:pt x="0" y="2562225"/>
                </a:lnTo>
                <a:close/>
              </a:path>
            </a:pathLst>
          </a:cu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4775" y="221367"/>
            <a:ext cx="7267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ЖИЗНЕННЫЙ ЦИКЛ ОБЪЕКТА КАПИТАЛЬНОГО СТРОИТЕЛЬСТВА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7988" y="640798"/>
            <a:ext cx="10101984" cy="466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4393" y="6332777"/>
            <a:ext cx="2743200" cy="365125"/>
          </a:xfrm>
        </p:spPr>
        <p:txBody>
          <a:bodyPr/>
          <a:lstStyle/>
          <a:p>
            <a:r>
              <a:rPr lang="ru-RU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951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567</Words>
  <Application>Microsoft Office PowerPoint</Application>
  <PresentationFormat>Широкоэкранный</PresentationFormat>
  <Paragraphs>177</Paragraphs>
  <Slides>11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Courier New</vt:lpstr>
      <vt:lpstr>Mangal</vt:lpstr>
      <vt:lpstr>Thonburi</vt:lpstr>
      <vt:lpstr>Times New Roman</vt:lpstr>
      <vt:lpstr>Wingdings</vt:lpstr>
      <vt:lpstr>Тема Office</vt:lpstr>
      <vt:lpstr>Лист</vt:lpstr>
      <vt:lpstr>РИСФ 2017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График повышения экономической эффективности объекта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Д. Великанова</dc:creator>
  <cp:lastModifiedBy>Пользователь Windows</cp:lastModifiedBy>
  <cp:revision>115</cp:revision>
  <cp:lastPrinted>2017-09-20T07:01:44Z</cp:lastPrinted>
  <dcterms:created xsi:type="dcterms:W3CDTF">2017-09-19T07:36:12Z</dcterms:created>
  <dcterms:modified xsi:type="dcterms:W3CDTF">2017-09-21T06:14:57Z</dcterms:modified>
</cp:coreProperties>
</file>