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1" r:id="rId2"/>
    <p:sldId id="309" r:id="rId3"/>
    <p:sldId id="322" r:id="rId4"/>
    <p:sldId id="316" r:id="rId5"/>
    <p:sldId id="311" r:id="rId6"/>
    <p:sldId id="323" r:id="rId7"/>
    <p:sldId id="312" r:id="rId8"/>
    <p:sldId id="317" r:id="rId9"/>
    <p:sldId id="314" r:id="rId10"/>
    <p:sldId id="313" r:id="rId11"/>
    <p:sldId id="307" r:id="rId12"/>
    <p:sldId id="315" r:id="rId13"/>
    <p:sldId id="310" r:id="rId14"/>
    <p:sldId id="318" r:id="rId15"/>
    <p:sldId id="321" r:id="rId16"/>
    <p:sldId id="290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543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orient="horz" pos="31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D6CC"/>
          </a:solidFill>
        </a:fill>
      </a:tcStyle>
    </a:wholeTbl>
    <a:band2H>
      <a:tcTxStyle/>
      <a:tcStyle>
        <a:tcBdr/>
        <a:fill>
          <a:solidFill>
            <a:srgbClr val="FCEC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9"/>
    <p:restoredTop sz="94595"/>
  </p:normalViewPr>
  <p:slideViewPr>
    <p:cSldViewPr snapToGrid="0" snapToObjects="1">
      <p:cViewPr varScale="1">
        <p:scale>
          <a:sx n="110" d="100"/>
          <a:sy n="110" d="100"/>
        </p:scale>
        <p:origin x="642" y="84"/>
      </p:cViewPr>
      <p:guideLst>
        <p:guide orient="horz" pos="3543"/>
        <p:guide pos="7242"/>
        <p:guide orient="horz" pos="31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4985B0-3BCE-47FF-8FB1-26E0AE0CFC80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D58808-657E-49EC-A285-85FDA018E1DA}">
      <dgm:prSet/>
      <dgm:spPr/>
      <dgm:t>
        <a:bodyPr/>
        <a:lstStyle/>
        <a:p>
          <a:pPr rtl="0"/>
          <a:r>
            <a:rPr lang="ru-RU" b="0" i="0" baseline="0" dirty="0" smtClean="0"/>
            <a:t>1. В единый реестр сведений о членах саморегулируемых организаций и их обязательствах включается информация о членах саморегулируемой организации, о лицах, прекративших членство в саморегулируемой организации, а также сведения об их обязательствах соответственно по договорам подряда на выполнение инженерных изысканий, подготовку проектной документации, договорам строительного подряда, договорам подряда на осуществление сноса, </a:t>
          </a:r>
          <a:r>
            <a:rPr lang="ru-RU" b="0" i="0" baseline="0" dirty="0" smtClean="0">
              <a:solidFill>
                <a:srgbClr val="FFFF00"/>
              </a:solidFill>
            </a:rPr>
            <a:t>заключенным такими лицами с использованием конкурентных способов заключения договоров.</a:t>
          </a:r>
          <a:endParaRPr lang="ru-RU" dirty="0">
            <a:solidFill>
              <a:srgbClr val="FFFF00"/>
            </a:solidFill>
          </a:endParaRPr>
        </a:p>
      </dgm:t>
    </dgm:pt>
    <dgm:pt modelId="{BCFC52C3-13C0-4B10-9318-6246F1CD1241}" type="parTrans" cxnId="{F0AEB9BD-40D2-45E7-9C52-949A00EB170B}">
      <dgm:prSet/>
      <dgm:spPr/>
      <dgm:t>
        <a:bodyPr/>
        <a:lstStyle/>
        <a:p>
          <a:endParaRPr lang="ru-RU"/>
        </a:p>
      </dgm:t>
    </dgm:pt>
    <dgm:pt modelId="{29AE3782-4A8A-4FDC-B3D6-B2F72BD5960D}" type="sibTrans" cxnId="{F0AEB9BD-40D2-45E7-9C52-949A00EB170B}">
      <dgm:prSet/>
      <dgm:spPr/>
      <dgm:t>
        <a:bodyPr/>
        <a:lstStyle/>
        <a:p>
          <a:endParaRPr lang="ru-RU"/>
        </a:p>
      </dgm:t>
    </dgm:pt>
    <dgm:pt modelId="{1E85BDE5-D547-4337-B764-15AA0099C918}">
      <dgm:prSet/>
      <dgm:spPr/>
      <dgm:t>
        <a:bodyPr/>
        <a:lstStyle/>
        <a:p>
          <a:pPr algn="ctr" rtl="0"/>
          <a:r>
            <a:rPr lang="ru-RU" b="0" i="0" baseline="0" dirty="0" smtClean="0"/>
            <a:t>2. Состав сведений, содержащихся в едином реестре о членах саморегулируемых организаций и их обязательствах, порядок формирования указанного реестра, порядок ведения указанного реестра, в том числе порядок включения в указанный реестр сведений, устанавливаются Правительством Российской Федерации.</a:t>
          </a:r>
        </a:p>
        <a:p>
          <a:pPr algn="ctr" rtl="0"/>
          <a:r>
            <a:rPr lang="ru-RU" b="0" i="0" u="sng" baseline="0" dirty="0" smtClean="0">
              <a:solidFill>
                <a:srgbClr val="FFFF00"/>
              </a:solidFill>
            </a:rPr>
            <a:t>(Постановление Правительства РФ </a:t>
          </a:r>
        </a:p>
        <a:p>
          <a:pPr algn="ctr" rtl="0"/>
          <a:r>
            <a:rPr lang="ru-RU" b="0" i="0" u="sng" baseline="0" dirty="0" smtClean="0">
              <a:solidFill>
                <a:srgbClr val="FFFF00"/>
              </a:solidFill>
            </a:rPr>
            <a:t>от 25 мая 2022 г. N 945)</a:t>
          </a:r>
          <a:endParaRPr lang="ru-RU" u="sng" dirty="0">
            <a:solidFill>
              <a:srgbClr val="FFFF00"/>
            </a:solidFill>
          </a:endParaRPr>
        </a:p>
      </dgm:t>
    </dgm:pt>
    <dgm:pt modelId="{5BA45515-E8F3-40D9-AC99-FE1554A79A20}" type="parTrans" cxnId="{C28773C2-433C-45A0-95A2-600606D42985}">
      <dgm:prSet/>
      <dgm:spPr/>
      <dgm:t>
        <a:bodyPr/>
        <a:lstStyle/>
        <a:p>
          <a:endParaRPr lang="ru-RU"/>
        </a:p>
      </dgm:t>
    </dgm:pt>
    <dgm:pt modelId="{41251467-38F3-4336-8625-C66D88F95F6C}" type="sibTrans" cxnId="{C28773C2-433C-45A0-95A2-600606D42985}">
      <dgm:prSet/>
      <dgm:spPr/>
      <dgm:t>
        <a:bodyPr/>
        <a:lstStyle/>
        <a:p>
          <a:endParaRPr lang="ru-RU"/>
        </a:p>
      </dgm:t>
    </dgm:pt>
    <dgm:pt modelId="{362FAD97-5676-48C7-97BC-E8BA9FDC4BA6}">
      <dgm:prSet custT="1"/>
      <dgm:spPr/>
      <dgm:t>
        <a:bodyPr/>
        <a:lstStyle/>
        <a:p>
          <a:pPr rtl="0"/>
          <a:r>
            <a:rPr lang="ru-RU" sz="1200" b="0" i="0" baseline="0" dirty="0" smtClean="0"/>
            <a:t>3. Формирование и ведение единого реестра сведений о членах саморегулируемых организаций и их обязательствах осуществляются соответствующим Национальным объединением саморегулируемых организаций.</a:t>
          </a:r>
          <a:endParaRPr lang="ru-RU" sz="1200" dirty="0"/>
        </a:p>
      </dgm:t>
    </dgm:pt>
    <dgm:pt modelId="{49C13668-20C6-4A1D-9DC7-3AAD7AF606E9}" type="parTrans" cxnId="{45005A6D-AC07-4B11-A7C6-AD36C15A1FAB}">
      <dgm:prSet/>
      <dgm:spPr/>
      <dgm:t>
        <a:bodyPr/>
        <a:lstStyle/>
        <a:p>
          <a:endParaRPr lang="ru-RU"/>
        </a:p>
      </dgm:t>
    </dgm:pt>
    <dgm:pt modelId="{7A48E6DC-9108-4D8F-8511-1CC15274084A}" type="sibTrans" cxnId="{45005A6D-AC07-4B11-A7C6-AD36C15A1FAB}">
      <dgm:prSet/>
      <dgm:spPr/>
      <dgm:t>
        <a:bodyPr/>
        <a:lstStyle/>
        <a:p>
          <a:endParaRPr lang="ru-RU"/>
        </a:p>
      </dgm:t>
    </dgm:pt>
    <dgm:pt modelId="{C65C7074-8B30-47B2-A795-F824B1220B3F}">
      <dgm:prSet custT="1"/>
      <dgm:spPr/>
      <dgm:t>
        <a:bodyPr/>
        <a:lstStyle/>
        <a:p>
          <a:pPr rtl="0"/>
          <a:r>
            <a:rPr lang="ru-RU" sz="1400" b="0" i="0" baseline="0" dirty="0" smtClean="0"/>
            <a:t>4. Саморегулируемая организация обязана вести реестр членов саморегулируемой организации в составе единого реестра сведений о членах саморегулируемых организаций и их обязательствах.</a:t>
          </a:r>
          <a:endParaRPr lang="ru-RU" sz="1400" dirty="0"/>
        </a:p>
      </dgm:t>
    </dgm:pt>
    <dgm:pt modelId="{020131C6-F146-43F8-B68E-A5197FF88961}" type="parTrans" cxnId="{2B4536B0-3D15-47CC-9D93-0DC49DAB075F}">
      <dgm:prSet/>
      <dgm:spPr/>
      <dgm:t>
        <a:bodyPr/>
        <a:lstStyle/>
        <a:p>
          <a:endParaRPr lang="ru-RU"/>
        </a:p>
      </dgm:t>
    </dgm:pt>
    <dgm:pt modelId="{2FA26072-98A4-4095-8887-01B6717FDBDF}" type="sibTrans" cxnId="{2B4536B0-3D15-47CC-9D93-0DC49DAB075F}">
      <dgm:prSet/>
      <dgm:spPr/>
      <dgm:t>
        <a:bodyPr/>
        <a:lstStyle/>
        <a:p>
          <a:endParaRPr lang="ru-RU"/>
        </a:p>
      </dgm:t>
    </dgm:pt>
    <dgm:pt modelId="{5E4AFBFB-FF18-4643-B526-E6D4591B66B7}">
      <dgm:prSet custT="1"/>
      <dgm:spPr/>
      <dgm:t>
        <a:bodyPr/>
        <a:lstStyle/>
        <a:p>
          <a:pPr rtl="0"/>
          <a:r>
            <a:rPr lang="ru-RU" sz="1400" b="0" i="0" baseline="0" dirty="0" smtClean="0"/>
            <a:t>5. Сведения, содержащиеся в едином реестре сведений о членах саморегулируемых организаций и их обязательствах, подлежат размещению в сети "Интернет" и должны быть доступны для ознакомления без взимания платы.</a:t>
          </a:r>
          <a:endParaRPr lang="ru-RU" sz="1400" dirty="0"/>
        </a:p>
      </dgm:t>
    </dgm:pt>
    <dgm:pt modelId="{7AAECCB8-8101-461E-BAAF-0200CEEF3A7A}" type="parTrans" cxnId="{FCBEC42C-8B90-482E-89EA-EA791542E759}">
      <dgm:prSet/>
      <dgm:spPr/>
      <dgm:t>
        <a:bodyPr/>
        <a:lstStyle/>
        <a:p>
          <a:endParaRPr lang="ru-RU"/>
        </a:p>
      </dgm:t>
    </dgm:pt>
    <dgm:pt modelId="{5913C28F-1BA0-47E5-B759-78F19043E4F8}" type="sibTrans" cxnId="{FCBEC42C-8B90-482E-89EA-EA791542E759}">
      <dgm:prSet/>
      <dgm:spPr/>
      <dgm:t>
        <a:bodyPr/>
        <a:lstStyle/>
        <a:p>
          <a:endParaRPr lang="ru-RU"/>
        </a:p>
      </dgm:t>
    </dgm:pt>
    <dgm:pt modelId="{2D94CD0F-5D56-45F2-AE64-DE8E6DBBCC24}" type="pres">
      <dgm:prSet presAssocID="{994985B0-3BCE-47FF-8FB1-26E0AE0CFC8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4A5556-C594-4FF3-B9C0-6733DCC9441D}" type="pres">
      <dgm:prSet presAssocID="{93D58808-657E-49EC-A285-85FDA018E1DA}" presName="node" presStyleLbl="node1" presStyleIdx="0" presStyleCnt="5" custScaleX="103460" custScaleY="112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5DFD6-26D0-4684-A8EE-54B6814F20D7}" type="pres">
      <dgm:prSet presAssocID="{29AE3782-4A8A-4FDC-B3D6-B2F72BD5960D}" presName="sibTrans" presStyleCnt="0"/>
      <dgm:spPr/>
    </dgm:pt>
    <dgm:pt modelId="{08DF0F74-AC20-478C-A62D-D9AF3CF59150}" type="pres">
      <dgm:prSet presAssocID="{1E85BDE5-D547-4337-B764-15AA0099C918}" presName="node" presStyleLbl="node1" presStyleIdx="1" presStyleCnt="5" custScaleX="103917" custScaleY="111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581A9-43DE-4BEA-AD12-BC674C96C677}" type="pres">
      <dgm:prSet presAssocID="{41251467-38F3-4336-8625-C66D88F95F6C}" presName="sibTrans" presStyleCnt="0"/>
      <dgm:spPr/>
    </dgm:pt>
    <dgm:pt modelId="{7C09D22E-36B0-4DD6-BB18-38EC96DF8DCD}" type="pres">
      <dgm:prSet presAssocID="{362FAD97-5676-48C7-97BC-E8BA9FDC4BA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666B5-EC0A-4967-BC5A-3A641816714A}" type="pres">
      <dgm:prSet presAssocID="{7A48E6DC-9108-4D8F-8511-1CC15274084A}" presName="sibTrans" presStyleCnt="0"/>
      <dgm:spPr/>
    </dgm:pt>
    <dgm:pt modelId="{4C48CECA-E721-43D4-A56C-C3515EB40DA7}" type="pres">
      <dgm:prSet presAssocID="{C65C7074-8B30-47B2-A795-F824B1220B3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2781D-91C2-44B3-8B3F-71B93010A690}" type="pres">
      <dgm:prSet presAssocID="{2FA26072-98A4-4095-8887-01B6717FDBDF}" presName="sibTrans" presStyleCnt="0"/>
      <dgm:spPr/>
    </dgm:pt>
    <dgm:pt modelId="{229F20CF-1E8F-494C-AAB4-F6D29CE00FB4}" type="pres">
      <dgm:prSet presAssocID="{5E4AFBFB-FF18-4643-B526-E6D4591B66B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4536B0-3D15-47CC-9D93-0DC49DAB075F}" srcId="{994985B0-3BCE-47FF-8FB1-26E0AE0CFC80}" destId="{C65C7074-8B30-47B2-A795-F824B1220B3F}" srcOrd="3" destOrd="0" parTransId="{020131C6-F146-43F8-B68E-A5197FF88961}" sibTransId="{2FA26072-98A4-4095-8887-01B6717FDBDF}"/>
    <dgm:cxn modelId="{101F990F-39E0-42C2-B046-0FD097F9AEFC}" type="presOf" srcId="{C65C7074-8B30-47B2-A795-F824B1220B3F}" destId="{4C48CECA-E721-43D4-A56C-C3515EB40DA7}" srcOrd="0" destOrd="0" presId="urn:microsoft.com/office/officeart/2005/8/layout/default#1"/>
    <dgm:cxn modelId="{7C5B4328-4B5D-41DE-A45B-690DA112E4F4}" type="presOf" srcId="{994985B0-3BCE-47FF-8FB1-26E0AE0CFC80}" destId="{2D94CD0F-5D56-45F2-AE64-DE8E6DBBCC24}" srcOrd="0" destOrd="0" presId="urn:microsoft.com/office/officeart/2005/8/layout/default#1"/>
    <dgm:cxn modelId="{F0AEB9BD-40D2-45E7-9C52-949A00EB170B}" srcId="{994985B0-3BCE-47FF-8FB1-26E0AE0CFC80}" destId="{93D58808-657E-49EC-A285-85FDA018E1DA}" srcOrd="0" destOrd="0" parTransId="{BCFC52C3-13C0-4B10-9318-6246F1CD1241}" sibTransId="{29AE3782-4A8A-4FDC-B3D6-B2F72BD5960D}"/>
    <dgm:cxn modelId="{407A68A4-BD30-4C84-B0A4-66FF98FC4573}" type="presOf" srcId="{1E85BDE5-D547-4337-B764-15AA0099C918}" destId="{08DF0F74-AC20-478C-A62D-D9AF3CF59150}" srcOrd="0" destOrd="0" presId="urn:microsoft.com/office/officeart/2005/8/layout/default#1"/>
    <dgm:cxn modelId="{BF92255B-34F8-40F8-962B-57C4127C3AA2}" type="presOf" srcId="{93D58808-657E-49EC-A285-85FDA018E1DA}" destId="{834A5556-C594-4FF3-B9C0-6733DCC9441D}" srcOrd="0" destOrd="0" presId="urn:microsoft.com/office/officeart/2005/8/layout/default#1"/>
    <dgm:cxn modelId="{19E7C06E-E898-458A-8CF7-A2441A21C496}" type="presOf" srcId="{5E4AFBFB-FF18-4643-B526-E6D4591B66B7}" destId="{229F20CF-1E8F-494C-AAB4-F6D29CE00FB4}" srcOrd="0" destOrd="0" presId="urn:microsoft.com/office/officeart/2005/8/layout/default#1"/>
    <dgm:cxn modelId="{45005A6D-AC07-4B11-A7C6-AD36C15A1FAB}" srcId="{994985B0-3BCE-47FF-8FB1-26E0AE0CFC80}" destId="{362FAD97-5676-48C7-97BC-E8BA9FDC4BA6}" srcOrd="2" destOrd="0" parTransId="{49C13668-20C6-4A1D-9DC7-3AAD7AF606E9}" sibTransId="{7A48E6DC-9108-4D8F-8511-1CC15274084A}"/>
    <dgm:cxn modelId="{CFA384AE-F003-465C-822F-B7F9F30219B7}" type="presOf" srcId="{362FAD97-5676-48C7-97BC-E8BA9FDC4BA6}" destId="{7C09D22E-36B0-4DD6-BB18-38EC96DF8DCD}" srcOrd="0" destOrd="0" presId="urn:microsoft.com/office/officeart/2005/8/layout/default#1"/>
    <dgm:cxn modelId="{C28773C2-433C-45A0-95A2-600606D42985}" srcId="{994985B0-3BCE-47FF-8FB1-26E0AE0CFC80}" destId="{1E85BDE5-D547-4337-B764-15AA0099C918}" srcOrd="1" destOrd="0" parTransId="{5BA45515-E8F3-40D9-AC99-FE1554A79A20}" sibTransId="{41251467-38F3-4336-8625-C66D88F95F6C}"/>
    <dgm:cxn modelId="{FCBEC42C-8B90-482E-89EA-EA791542E759}" srcId="{994985B0-3BCE-47FF-8FB1-26E0AE0CFC80}" destId="{5E4AFBFB-FF18-4643-B526-E6D4591B66B7}" srcOrd="4" destOrd="0" parTransId="{7AAECCB8-8101-461E-BAAF-0200CEEF3A7A}" sibTransId="{5913C28F-1BA0-47E5-B759-78F19043E4F8}"/>
    <dgm:cxn modelId="{28077ED2-A06A-4206-9166-9DD9960D5CF4}" type="presParOf" srcId="{2D94CD0F-5D56-45F2-AE64-DE8E6DBBCC24}" destId="{834A5556-C594-4FF3-B9C0-6733DCC9441D}" srcOrd="0" destOrd="0" presId="urn:microsoft.com/office/officeart/2005/8/layout/default#1"/>
    <dgm:cxn modelId="{5DC57BF3-B13B-4D5F-9976-B3209A795BEA}" type="presParOf" srcId="{2D94CD0F-5D56-45F2-AE64-DE8E6DBBCC24}" destId="{DF35DFD6-26D0-4684-A8EE-54B6814F20D7}" srcOrd="1" destOrd="0" presId="urn:microsoft.com/office/officeart/2005/8/layout/default#1"/>
    <dgm:cxn modelId="{4E119F21-FA11-4C03-B58C-F381CE86D6DB}" type="presParOf" srcId="{2D94CD0F-5D56-45F2-AE64-DE8E6DBBCC24}" destId="{08DF0F74-AC20-478C-A62D-D9AF3CF59150}" srcOrd="2" destOrd="0" presId="urn:microsoft.com/office/officeart/2005/8/layout/default#1"/>
    <dgm:cxn modelId="{D93E159F-89E0-4A85-B063-73FA6BB81A18}" type="presParOf" srcId="{2D94CD0F-5D56-45F2-AE64-DE8E6DBBCC24}" destId="{459581A9-43DE-4BEA-AD12-BC674C96C677}" srcOrd="3" destOrd="0" presId="urn:microsoft.com/office/officeart/2005/8/layout/default#1"/>
    <dgm:cxn modelId="{269EEAD3-C2AA-44C8-A4BF-25A34CBE5A4C}" type="presParOf" srcId="{2D94CD0F-5D56-45F2-AE64-DE8E6DBBCC24}" destId="{7C09D22E-36B0-4DD6-BB18-38EC96DF8DCD}" srcOrd="4" destOrd="0" presId="urn:microsoft.com/office/officeart/2005/8/layout/default#1"/>
    <dgm:cxn modelId="{C4F6B97C-E5D1-422C-A930-837364194CCD}" type="presParOf" srcId="{2D94CD0F-5D56-45F2-AE64-DE8E6DBBCC24}" destId="{CD9666B5-EC0A-4967-BC5A-3A641816714A}" srcOrd="5" destOrd="0" presId="urn:microsoft.com/office/officeart/2005/8/layout/default#1"/>
    <dgm:cxn modelId="{77B0AE46-0162-4B5F-880D-B01E7F38CCF2}" type="presParOf" srcId="{2D94CD0F-5D56-45F2-AE64-DE8E6DBBCC24}" destId="{4C48CECA-E721-43D4-A56C-C3515EB40DA7}" srcOrd="6" destOrd="0" presId="urn:microsoft.com/office/officeart/2005/8/layout/default#1"/>
    <dgm:cxn modelId="{E0DEF9C6-F0E3-4E25-8522-B50DF883D6BE}" type="presParOf" srcId="{2D94CD0F-5D56-45F2-AE64-DE8E6DBBCC24}" destId="{D952781D-91C2-44B3-8B3F-71B93010A690}" srcOrd="7" destOrd="0" presId="urn:microsoft.com/office/officeart/2005/8/layout/default#1"/>
    <dgm:cxn modelId="{2EE2D4AF-F2F8-4606-A00E-FF0E94A92C0A}" type="presParOf" srcId="{2D94CD0F-5D56-45F2-AE64-DE8E6DBBCC24}" destId="{229F20CF-1E8F-494C-AAB4-F6D29CE00FB4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463878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3b5b06021_5_836:notes"/>
          <p:cNvSpPr txBox="1">
            <a:spLocks noGrp="1"/>
          </p:cNvSpPr>
          <p:nvPr>
            <p:ph type="body" idx="1"/>
          </p:nvPr>
        </p:nvSpPr>
        <p:spPr>
          <a:xfrm>
            <a:off x="1654123" y="3363123"/>
            <a:ext cx="9097846" cy="3186000"/>
          </a:xfrm>
          <a:prstGeom prst="rect">
            <a:avLst/>
          </a:prstGeom>
        </p:spPr>
        <p:txBody>
          <a:bodyPr spcFirstLastPara="1" wrap="square" lIns="91415" tIns="91415" rIns="91415" bIns="9141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14" name="Google Shape;214;gc3b5b06021_5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4925" y="531813"/>
            <a:ext cx="4716463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2131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grpSp>
        <p:nvGrpSpPr>
          <p:cNvPr id="2" name="Google Shape;164;p10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5" name="Google Shape;172;p10"/>
          <p:cNvGrpSpPr/>
          <p:nvPr/>
        </p:nvGrpSpPr>
        <p:grpSpPr>
          <a:xfrm rot="10800000">
            <a:off x="-11" y="-2"/>
            <a:ext cx="2937107" cy="894393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6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23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16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4.jpeg"/><Relationship Id="rId5" Type="http://schemas.openxmlformats.org/officeDocument/2006/relationships/image" Target="../media/image14.svg"/><Relationship Id="rId10" Type="http://schemas.openxmlformats.org/officeDocument/2006/relationships/image" Target="../media/image18.sv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garantF1://12038258.5516" TargetMode="External"/><Relationship Id="rId3" Type="http://schemas.openxmlformats.org/officeDocument/2006/relationships/image" Target="../media/image3.png"/><Relationship Id="rId7" Type="http://schemas.openxmlformats.org/officeDocument/2006/relationships/hyperlink" Target="garantF1://12038258.5580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hyperlink" Target="garantF1://12038258.551613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1.xml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garantF1://12038258.55508" TargetMode="External"/><Relationship Id="rId3" Type="http://schemas.openxmlformats.org/officeDocument/2006/relationships/image" Target="../media/image5.jpeg"/><Relationship Id="rId7" Type="http://schemas.openxmlformats.org/officeDocument/2006/relationships/hyperlink" Target="garantF1://12038258.5580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hyperlink" Target="garantF1://12057433.0" TargetMode="External"/><Relationship Id="rId11" Type="http://schemas.openxmlformats.org/officeDocument/2006/relationships/hyperlink" Target="garantF1://12038258.551307" TargetMode="External"/><Relationship Id="rId5" Type="http://schemas.openxmlformats.org/officeDocument/2006/relationships/image" Target="../media/image7.jpeg"/><Relationship Id="rId10" Type="http://schemas.openxmlformats.org/officeDocument/2006/relationships/hyperlink" Target="garantF1://12038258.551613" TargetMode="External"/><Relationship Id="rId4" Type="http://schemas.openxmlformats.org/officeDocument/2006/relationships/image" Target="../media/image6.jpeg"/><Relationship Id="rId9" Type="http://schemas.openxmlformats.org/officeDocument/2006/relationships/hyperlink" Target="garantF1://12038258.55161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Рисунок 4" descr="Рисунок 4"/>
          <p:cNvPicPr>
            <a:picLocks noChangeAspect="1"/>
          </p:cNvPicPr>
          <p:nvPr/>
        </p:nvPicPr>
        <p:blipFill>
          <a:blip r:embed="rId2" cstate="print"/>
          <a:srcRect l="524" b="17185"/>
          <a:stretch>
            <a:fillRect/>
          </a:stretch>
        </p:blipFill>
        <p:spPr>
          <a:xfrm>
            <a:off x="-11577" y="955164"/>
            <a:ext cx="7014279" cy="3977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Picture 25" descr="Picture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55611" y="4918447"/>
            <a:ext cx="2943771" cy="1188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Picture 9" descr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8575" y="611126"/>
            <a:ext cx="11277397" cy="4321499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TextBox 26"/>
          <p:cNvSpPr txBox="1"/>
          <p:nvPr/>
        </p:nvSpPr>
        <p:spPr>
          <a:xfrm>
            <a:off x="6734086" y="698784"/>
            <a:ext cx="5216632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r"/>
            <a:r>
              <a:rPr lang="ru-RU" sz="3000" b="1" dirty="0" smtClean="0">
                <a:solidFill>
                  <a:srgbClr val="0070C0"/>
                </a:solidFill>
              </a:rPr>
              <a:t>Требования </a:t>
            </a:r>
          </a:p>
          <a:p>
            <a:pPr algn="r"/>
            <a:r>
              <a:rPr lang="ru-RU" sz="3000" b="1" dirty="0" smtClean="0">
                <a:solidFill>
                  <a:srgbClr val="0070C0"/>
                </a:solidFill>
              </a:rPr>
              <a:t>к участникам закупки по </a:t>
            </a:r>
          </a:p>
          <a:p>
            <a:pPr algn="r"/>
            <a:r>
              <a:rPr lang="ru-RU" sz="3000" b="1" dirty="0" smtClean="0">
                <a:solidFill>
                  <a:srgbClr val="0070C0"/>
                </a:solidFill>
              </a:rPr>
              <a:t>членству в саморегулируемой организации. Единый реестр </a:t>
            </a:r>
          </a:p>
          <a:p>
            <a:pPr algn="r"/>
            <a:r>
              <a:rPr lang="ru-RU" sz="3000" b="1" dirty="0" smtClean="0">
                <a:solidFill>
                  <a:srgbClr val="0070C0"/>
                </a:solidFill>
              </a:rPr>
              <a:t>сведений о членах СРО и их </a:t>
            </a:r>
          </a:p>
          <a:p>
            <a:pPr algn="r"/>
            <a:r>
              <a:rPr lang="ru-RU" sz="3000" b="1" dirty="0" smtClean="0">
                <a:solidFill>
                  <a:srgbClr val="0070C0"/>
                </a:solidFill>
              </a:rPr>
              <a:t>обязательствах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108" y="528096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РАЗУМОВА Наталья Михайловна, директор департамента права Союза строительных компаний Урала и Сибири, член Экспертного совета, Научно-консультативной комиссии НОСТРОЙ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 cstate="print"/>
          <a:srcRect l="12125" t="45392" r="42567"/>
          <a:stretch>
            <a:fillRect/>
          </a:stretch>
        </p:blipFill>
        <p:spPr>
          <a:xfrm>
            <a:off x="-543" y="55292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10</a:t>
            </a:fld>
            <a:endParaRPr dirty="0"/>
          </a:p>
        </p:txBody>
      </p:sp>
      <p:grpSp>
        <p:nvGrpSpPr>
          <p:cNvPr id="2" name="Group 14"/>
          <p:cNvGrpSpPr/>
          <p:nvPr/>
        </p:nvGrpSpPr>
        <p:grpSpPr>
          <a:xfrm>
            <a:off x="926380" y="6187850"/>
            <a:ext cx="10962864" cy="538343"/>
            <a:chOff x="0" y="170920"/>
            <a:chExt cx="10962863" cy="538341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 cstate="print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Picture 19" descr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58103" y="17092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311314" y="244624"/>
            <a:ext cx="3286466" cy="1962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Calibri Light"/>
              </a:rPr>
              <a:t>Приостановление права члена СРО выполнения работ</a:t>
            </a:r>
            <a:endParaRPr lang="ru-RU" b="1" dirty="0">
              <a:solidFill>
                <a:srgbClr val="FF0000"/>
              </a:solidFill>
              <a:latin typeface="Verdana"/>
              <a:ea typeface="Verdana"/>
              <a:cs typeface="Verdana"/>
              <a:sym typeface="Calibri Light"/>
            </a:endParaRPr>
          </a:p>
        </p:txBody>
      </p:sp>
      <p:pic>
        <p:nvPicPr>
          <p:cNvPr id="22" name="Рисунок 21" descr="imagesZOV0CZ36.jpg"/>
          <p:cNvPicPr>
            <a:picLocks noChangeAspect="1"/>
          </p:cNvPicPr>
          <p:nvPr/>
        </p:nvPicPr>
        <p:blipFill>
          <a:blip r:embed="rId5" cstate="print"/>
          <a:srcRect r="9246" b="9246"/>
          <a:stretch>
            <a:fillRect/>
          </a:stretch>
        </p:blipFill>
        <p:spPr>
          <a:xfrm>
            <a:off x="10519112" y="1055408"/>
            <a:ext cx="1152128" cy="115212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11314" y="2998141"/>
            <a:ext cx="11122124" cy="3139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Часть 2 статьи 55.15 Градостроительного кодекса РФ</a:t>
            </a:r>
          </a:p>
          <a:p>
            <a:r>
              <a:rPr lang="ru-RU" dirty="0" smtClean="0"/>
              <a:t>Член саморегулируемой организации, в отношении которого применена мера дисциплинарного воздействия в виде приостановления права выполнять инженерные изыскания, осуществлять подготовку проектной документации, строительство, реконструкцию, капитальный ремонт, снос объектов капитального строительства, </a:t>
            </a:r>
            <a:r>
              <a:rPr lang="ru-RU" dirty="0" smtClean="0">
                <a:solidFill>
                  <a:srgbClr val="C00000"/>
                </a:solidFill>
              </a:rPr>
              <a:t>имеет право продолжить соответственно выполнение инженерных изысканий, осуществление подготовки проектной документации, строительство, реконструкцию, капитальный ремонт, снос объектов капитального строительства только в соответствии с договорами подряда на выполнение инженерных изысканий, подготовку проектной документации, договорами строительного подряда, договорами подряда на осуществление сноса, заключенными до принятия </a:t>
            </a:r>
            <a:r>
              <a:rPr lang="ru-RU" dirty="0" smtClean="0"/>
              <a:t>решения о применении указанной меры дисциплинарного воздействия. </a:t>
            </a:r>
            <a:r>
              <a:rPr lang="ru-RU" b="1" dirty="0" smtClean="0">
                <a:solidFill>
                  <a:srgbClr val="C00000"/>
                </a:solidFill>
              </a:rPr>
              <a:t>(с приостановкой новых договоров заключать нельзя)</a:t>
            </a:r>
          </a:p>
          <a:p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 l="12911" t="13268" r="13816" b="35416"/>
          <a:stretch>
            <a:fillRect/>
          </a:stretch>
        </p:blipFill>
        <p:spPr bwMode="auto">
          <a:xfrm>
            <a:off x="3349951" y="244624"/>
            <a:ext cx="6989699" cy="2753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45455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 cstate="print"/>
          <a:srcRect l="12125" t="45392" r="42567"/>
          <a:stretch>
            <a:fillRect/>
          </a:stretch>
        </p:blipFill>
        <p:spPr>
          <a:xfrm>
            <a:off x="911" y="55292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24740" y="192087"/>
            <a:ext cx="11564504" cy="483031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Что с выписками из реестра?</a:t>
            </a:r>
            <a:endParaRPr lang="ru-RU" sz="1600" b="1" dirty="0">
              <a:solidFill>
                <a:srgbClr val="FF000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324740" y="3592967"/>
            <a:ext cx="5187297" cy="181500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ЗАКАЗЧИКУ НА ЗАМЕТКУ: </a:t>
            </a:r>
            <a:r>
              <a:rPr lang="ru-RU" sz="1800" dirty="0" smtClean="0"/>
              <a:t>В новой редакции ст.55.17 НЕТ НИЧЕГО О ВЫПИСКЕ, В ТОМ ЧИСЛЕ – указания на то, что форма ВЫПИСКИ ИЗ РЕЕСТРА утверждается </a:t>
            </a:r>
            <a:r>
              <a:rPr lang="ru-RU" sz="1800" dirty="0" err="1" smtClean="0"/>
              <a:t>Ростехнадзором</a:t>
            </a:r>
            <a:r>
              <a:rPr lang="ru-RU" sz="1800" dirty="0" smtClean="0"/>
              <a:t> (с 1 сентября строительные СРО выдают выписки по формам НОСТРОЙ, а не по форме РТН, утв.приказом №86 от 04.03.2019, выписки из </a:t>
            </a:r>
            <a:r>
              <a:rPr lang="ru-RU" sz="1800" dirty="0" err="1" smtClean="0"/>
              <a:t>ЕРЧиО</a:t>
            </a:r>
            <a:r>
              <a:rPr lang="ru-RU" sz="1800" dirty="0" smtClean="0"/>
              <a:t> (проектировщики) выдаются только НОПРИЗ 5 рабочих дней)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11</a:t>
            </a:fld>
            <a:endParaRPr dirty="0"/>
          </a:p>
        </p:txBody>
      </p:sp>
      <p:grpSp>
        <p:nvGrpSpPr>
          <p:cNvPr id="2" name="Group 14"/>
          <p:cNvGrpSpPr/>
          <p:nvPr/>
        </p:nvGrpSpPr>
        <p:grpSpPr>
          <a:xfrm>
            <a:off x="926380" y="6016930"/>
            <a:ext cx="10962864" cy="545027"/>
            <a:chOff x="0" y="0"/>
            <a:chExt cx="10962863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 cstate="print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Picture 19" descr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58103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9831" t="10106" r="11641" b="20613"/>
          <a:stretch>
            <a:fillRect/>
          </a:stretch>
        </p:blipFill>
        <p:spPr bwMode="auto">
          <a:xfrm>
            <a:off x="324740" y="877692"/>
            <a:ext cx="4925042" cy="2444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366759" y="487111"/>
            <a:ext cx="663153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Ч. 5 ст.55.17 </a:t>
            </a:r>
            <a:r>
              <a:rPr lang="ru-RU" sz="1600" dirty="0" err="1" smtClean="0"/>
              <a:t>ГрК</a:t>
            </a:r>
            <a:r>
              <a:rPr lang="ru-RU" sz="1600" dirty="0" smtClean="0"/>
              <a:t> РФ </a:t>
            </a:r>
          </a:p>
          <a:p>
            <a:r>
              <a:rPr lang="ru-RU" sz="1600" dirty="0" smtClean="0"/>
              <a:t>СРО обязана вести реестр членов СРО </a:t>
            </a:r>
            <a:r>
              <a:rPr lang="ru-RU" sz="1600" u="sng" dirty="0" smtClean="0"/>
              <a:t>в составе</a:t>
            </a:r>
            <a:r>
              <a:rPr lang="ru-RU" sz="1600" dirty="0" smtClean="0"/>
              <a:t>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единого реестра сведений о членах СРО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и их обязательствах.</a:t>
            </a:r>
          </a:p>
          <a:p>
            <a:r>
              <a:rPr lang="ru-RU" sz="1600" b="1" dirty="0" smtClean="0"/>
              <a:t>Все выписки выдаются только в электронном виде, подписанные электронной подписью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В выписке содержится QR-код, по которому возможно проверить сведения на сайте НОСТРОЙ.</a:t>
            </a:r>
            <a:br>
              <a:rPr lang="ru-RU" sz="1600" dirty="0" smtClean="0"/>
            </a:br>
            <a:r>
              <a:rPr lang="ru-RU" sz="1600" b="1" dirty="0" smtClean="0"/>
              <a:t>В Едином реестре будут содержаться сведения о фактическом совокупном размере обязательств члена СРО по договорам строительного подряда, договорам подряда на осуществление сноса, заключенным с использованием конкурентных способов.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открытом доступе в Едином реестре будут содержаться сведения о размере обязательств члена СРО по контрактам, заключенным с использованием конкурентных способов. </a:t>
            </a:r>
            <a:r>
              <a:rPr lang="ru-RU" sz="1600" b="1" dirty="0" smtClean="0"/>
              <a:t>Эта информация также будет отражаться в выписке из реестра СРО в составе Единого реестра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u="sng" dirty="0" smtClean="0"/>
              <a:t>Заказчики и другие заинтересованные лица получат возможность увидеть размер обязательств, в пределах которого член СРО вправе заключать контракты.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Сведения о фактическом совокупном размере обязательств будут передаваться в Единый реестр на основании данных Единой информационной системы «Закупки» и документов, полученных от членов СРО.</a:t>
            </a:r>
          </a:p>
          <a:p>
            <a:endParaRPr lang="ru-RU" dirty="0" smtClean="0"/>
          </a:p>
        </p:txBody>
      </p:sp>
      <p:pic>
        <p:nvPicPr>
          <p:cNvPr id="18" name="Рисунок 17" descr="imagesZOV0CZ36.jpg"/>
          <p:cNvPicPr>
            <a:picLocks noChangeAspect="1"/>
          </p:cNvPicPr>
          <p:nvPr/>
        </p:nvPicPr>
        <p:blipFill>
          <a:blip r:embed="rId6" cstate="print"/>
          <a:srcRect r="9246" b="9246"/>
          <a:stretch>
            <a:fillRect/>
          </a:stretch>
        </p:blipFill>
        <p:spPr>
          <a:xfrm>
            <a:off x="10846167" y="192087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455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" y="2728072"/>
            <a:ext cx="6192009" cy="3744845"/>
          </a:xfrm>
        </p:spPr>
        <p:txBody>
          <a:bodyPr tIns="60958" bIns="60958">
            <a:normAutofit fontScale="70000" lnSpcReduction="20000"/>
          </a:bodyPr>
          <a:lstStyle/>
          <a:p>
            <a:pPr algn="just"/>
            <a:r>
              <a:rPr lang="ru-RU" dirty="0" smtClean="0"/>
              <a:t>QR-код – это двухмерный штрих-код, в котором может быть в закодированном виде представлена информация о товаре и производителе. QR (</a:t>
            </a:r>
            <a:r>
              <a:rPr lang="ru-RU" dirty="0" err="1" smtClean="0"/>
              <a:t>Quick</a:t>
            </a:r>
            <a:r>
              <a:rPr lang="ru-RU" dirty="0" smtClean="0"/>
              <a:t> </a:t>
            </a:r>
            <a:r>
              <a:rPr lang="ru-RU" dirty="0" err="1" smtClean="0"/>
              <a:t>Response</a:t>
            </a:r>
            <a:r>
              <a:rPr lang="ru-RU" dirty="0" smtClean="0"/>
              <a:t>) дословно означает «быстрый отклик» – информация с него действительно может быть считана практически мгновенно. </a:t>
            </a:r>
          </a:p>
          <a:p>
            <a:pPr algn="just"/>
            <a:r>
              <a:rPr lang="ru-RU" dirty="0" smtClean="0"/>
              <a:t>Современные технологии позволяют использовать сканирование QR-кода как удобный и быстрый способ проверки подлинности товара (документа). Всё, что вам нужно сделать – запустить мобильное приложение! и направить камеру смартфона на метку. Результат проверки подлинности документа придет в течение нескольких секунд в виде прямой ссылки на страницу сайта </a:t>
            </a:r>
            <a:r>
              <a:rPr lang="en-US" dirty="0" smtClean="0"/>
              <a:t>sskural.ru </a:t>
            </a:r>
            <a:r>
              <a:rPr lang="ru-RU" dirty="0" smtClean="0"/>
              <a:t>прямо на данные об организации и будет доступен в этом же приложении.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Razumova_NM\AppData\Local\Microsoft\Windows\Temporary Internet Files\Content.Outlook\AUYG2KDL\Screenshot_20190911-133302_Chrom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r="-10" b="5843"/>
          <a:stretch>
            <a:fillRect/>
          </a:stretch>
        </p:blipFill>
        <p:spPr bwMode="auto">
          <a:xfrm>
            <a:off x="6480042" y="645584"/>
            <a:ext cx="2976331" cy="5759747"/>
          </a:xfrm>
          <a:prstGeom prst="rect">
            <a:avLst/>
          </a:prstGeom>
          <a:noFill/>
        </p:spPr>
      </p:pic>
      <p:sp>
        <p:nvSpPr>
          <p:cNvPr id="9" name="Google Shape;470;p30"/>
          <p:cNvSpPr/>
          <p:nvPr/>
        </p:nvSpPr>
        <p:spPr>
          <a:xfrm>
            <a:off x="6384032" y="68627"/>
            <a:ext cx="3264363" cy="6597352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C7D3E6"/>
          </a:solidFill>
          <a:ln w="9525" cap="flat" cmpd="sng">
            <a:solidFill>
              <a:srgbClr val="92A8C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029" name="Picture 5" descr="QR-к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8032" y="164638"/>
            <a:ext cx="3556000" cy="2540000"/>
          </a:xfrm>
          <a:prstGeom prst="rect">
            <a:avLst/>
          </a:prstGeom>
          <a:noFill/>
        </p:spPr>
      </p:pic>
      <p:pic>
        <p:nvPicPr>
          <p:cNvPr id="1030" name="Picture 6" descr="C:\Users\Razumova_NM\AppData\Local\Microsoft\Windows\Temporary Internet Files\Content.Outlook\AUYG2KDL\Screenshot_20190911-133708_QR  Barcode Scann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36427" y="2159525"/>
            <a:ext cx="1785280" cy="3669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9350" y="1124744"/>
            <a:ext cx="3455921" cy="1824203"/>
          </a:xfrm>
        </p:spPr>
        <p:txBody>
          <a:bodyPr tIns="60958" bIns="60958"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 целях проверки сведений реестра Выписка из реестра оснащена </a:t>
            </a:r>
            <a:r>
              <a:rPr lang="en-US" sz="2400" dirty="0" smtClean="0">
                <a:solidFill>
                  <a:srgbClr val="FF0000"/>
                </a:solidFill>
              </a:rPr>
              <a:t>QR</a:t>
            </a:r>
            <a:r>
              <a:rPr lang="ru-RU" sz="2400" dirty="0" smtClean="0">
                <a:solidFill>
                  <a:srgbClr val="FF0000"/>
                </a:solidFill>
              </a:rPr>
              <a:t>-кодом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imagesZOV0CZ36.jpg"/>
          <p:cNvPicPr>
            <a:picLocks noChangeAspect="1"/>
          </p:cNvPicPr>
          <p:nvPr/>
        </p:nvPicPr>
        <p:blipFill>
          <a:blip r:embed="rId5" cstate="print"/>
          <a:srcRect r="9246" b="9246"/>
          <a:stretch>
            <a:fillRect/>
          </a:stretch>
        </p:blipFill>
        <p:spPr>
          <a:xfrm>
            <a:off x="9936427" y="164638"/>
            <a:ext cx="1344149" cy="1344149"/>
          </a:xfrm>
          <a:prstGeom prst="rect">
            <a:avLst/>
          </a:prstGeom>
        </p:spPr>
      </p:pic>
      <p:grpSp>
        <p:nvGrpSpPr>
          <p:cNvPr id="11" name="Group 14"/>
          <p:cNvGrpSpPr/>
          <p:nvPr/>
        </p:nvGrpSpPr>
        <p:grpSpPr>
          <a:xfrm>
            <a:off x="1178071" y="6136159"/>
            <a:ext cx="10603941" cy="538343"/>
            <a:chOff x="0" y="6684"/>
            <a:chExt cx="10603940" cy="538341"/>
          </a:xfrm>
        </p:grpSpPr>
        <p:pic>
          <p:nvPicPr>
            <p:cNvPr id="12" name="Picture 15" descr="Picture 15"/>
            <p:cNvPicPr>
              <a:picLocks noChangeAspect="1"/>
            </p:cNvPicPr>
            <p:nvPr/>
          </p:nvPicPr>
          <p:blipFill>
            <a:blip r:embed="rId6" cstate="print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Picture 19" descr="Picture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99180" y="6684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 cstate="print"/>
          <a:srcRect l="12125" t="45392" r="42567"/>
          <a:stretch>
            <a:fillRect/>
          </a:stretch>
        </p:blipFill>
        <p:spPr>
          <a:xfrm>
            <a:off x="911" y="55292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24740" y="192087"/>
            <a:ext cx="6734086" cy="98395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Минфин и Минстрой России о подтверждении членства участника в СРО для участия в закупках по Закону № 44-ФЗ</a:t>
            </a:r>
            <a:br>
              <a:rPr lang="ru-RU" sz="1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</a:br>
            <a:endParaRPr lang="ru-RU" sz="1600" b="1" dirty="0">
              <a:solidFill>
                <a:srgbClr val="FF000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324740" y="1025496"/>
            <a:ext cx="6358071" cy="4660752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solidFill>
                  <a:schemeClr val="accent1"/>
                </a:solidFill>
              </a:rPr>
              <a:t>В связи с возникающими вопросами подготовлено совместное письмо Министерства финансов Российской Федерации от 03.10.2022 № 24-01-07/95279 и Министерства строительства и жилищно-коммунального хозяйства Российской Федерации от 03.10.2022 № БО737-СИ/02 о подтверждении членства участника закупки в саморегулируемой организации в области инженерных изысканий, архитектурно-строительного проектирования, строительства, реконструкции, капитального ремонта, сноса объекта капитального строительства для целей участия в закупках в соответствии с Законом № 44-ФЗ.</a:t>
            </a:r>
          </a:p>
          <a:p>
            <a:r>
              <a:rPr lang="ru-RU" sz="1200" b="1" dirty="0" smtClean="0">
                <a:solidFill>
                  <a:schemeClr val="accent1"/>
                </a:solidFill>
              </a:rPr>
              <a:t>Согласно тексту письма, наличие сведений в едином реестре сведений о членах саморегулируемых организаций и их обязательствах в настоящее время является подтверждением членства в соответствующей саморегулируемой организации.</a:t>
            </a:r>
          </a:p>
          <a:p>
            <a:r>
              <a:rPr lang="ru-RU" sz="1200" b="1" dirty="0" smtClean="0">
                <a:solidFill>
                  <a:schemeClr val="accent1"/>
                </a:solidFill>
              </a:rPr>
              <a:t>📍При осуществлении закупки, в извещении об осуществлении которой установлено требование к участникам закупки о членстве в соответствующей саморегулируемой организации:</a:t>
            </a:r>
          </a:p>
          <a:p>
            <a:r>
              <a:rPr lang="ru-RU" sz="1200" b="1" dirty="0" smtClean="0">
                <a:solidFill>
                  <a:schemeClr val="accent1"/>
                </a:solidFill>
              </a:rPr>
              <a:t>🔹</a:t>
            </a:r>
            <a:r>
              <a:rPr lang="ru-RU" sz="1200" b="1" u="sng" dirty="0" smtClean="0">
                <a:solidFill>
                  <a:schemeClr val="accent1"/>
                </a:solidFill>
              </a:rPr>
              <a:t>требование к подтверждающему документу в извещении об осуществлении закупки не устанавливается, подтверждающий документ в заявке на участие в закупке не представляется</a:t>
            </a:r>
            <a:r>
              <a:rPr lang="ru-RU" sz="1200" b="1" dirty="0" smtClean="0">
                <a:solidFill>
                  <a:schemeClr val="accent1"/>
                </a:solidFill>
              </a:rPr>
              <a:t>;</a:t>
            </a:r>
          </a:p>
          <a:p>
            <a:r>
              <a:rPr lang="ru-RU" sz="1200" b="1" dirty="0" smtClean="0">
                <a:solidFill>
                  <a:schemeClr val="accent1"/>
                </a:solidFill>
              </a:rPr>
              <a:t>🔹в случае отсутствия сведений об участнике закупки в вышеуказанном едином реестре, заявка такого участника закупки отклоняется в соответствии с подпунктом «а» пункта 1 части 11 статьи 48, подпунктом «а» пункта 1 части 5 статьи 49, подпунктом «а» пункта 1 части З статьи 50 Закона № 44-ФЗ на основании пункта З части 12 статьи 48 Закона № 44-ФЗ в связи с несоответствием участника закупки требованиям, установленным в извещении об осуществлении закупки в соответствии с частью 1 статьи 31 Закона № 44-ФЗ.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ТРЕБОВАНИЕ О ПРЕДОСТАВЛЕНИИ ВЫПИСОК МОЖЕТ БЫТЬ ПРИЗНАНО НАРУШЕНИЕМ </a:t>
            </a:r>
          </a:p>
          <a:p>
            <a:r>
              <a:rPr lang="ru-RU" sz="1200" b="1" u="sng" dirty="0" smtClean="0">
                <a:solidFill>
                  <a:srgbClr val="FF0000"/>
                </a:solidFill>
              </a:rPr>
              <a:t>Решение</a:t>
            </a:r>
            <a:r>
              <a:rPr lang="ru-RU" sz="1200" b="1" dirty="0" smtClean="0">
                <a:solidFill>
                  <a:srgbClr val="FF0000"/>
                </a:solidFill>
              </a:rPr>
              <a:t> Управления Федеральной антимонопольной службы по Брянской области от 16 сентября 2022 г. N 032/06/106-852/2022, </a:t>
            </a:r>
            <a:r>
              <a:rPr lang="ru-RU" sz="1200" b="1" u="sng" dirty="0" smtClean="0">
                <a:solidFill>
                  <a:srgbClr val="FF0000"/>
                </a:solidFill>
              </a:rPr>
              <a:t>Решение</a:t>
            </a:r>
            <a:r>
              <a:rPr lang="ru-RU" sz="1200" b="1" dirty="0" smtClean="0">
                <a:solidFill>
                  <a:srgbClr val="FF0000"/>
                </a:solidFill>
              </a:rPr>
              <a:t> Управления Федеральной антимонопольной службы по Ямало-Ненецкому автономному округу от 21 сентября 2022 г. N 089/06/42-800/2022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13</a:t>
            </a:fld>
            <a:endParaRPr dirty="0"/>
          </a:p>
        </p:txBody>
      </p:sp>
      <p:grpSp>
        <p:nvGrpSpPr>
          <p:cNvPr id="2" name="Group 14"/>
          <p:cNvGrpSpPr/>
          <p:nvPr/>
        </p:nvGrpSpPr>
        <p:grpSpPr>
          <a:xfrm>
            <a:off x="873748" y="6087858"/>
            <a:ext cx="10962864" cy="545027"/>
            <a:chOff x="0" y="0"/>
            <a:chExt cx="10962863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 cstate="print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Picture 19" descr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58103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" name="Рисунок 17" descr="imagesZOV0CZ36.jpg"/>
          <p:cNvPicPr>
            <a:picLocks noChangeAspect="1"/>
          </p:cNvPicPr>
          <p:nvPr/>
        </p:nvPicPr>
        <p:blipFill>
          <a:blip r:embed="rId5" cstate="print"/>
          <a:srcRect r="9246" b="9246"/>
          <a:stretch>
            <a:fillRect/>
          </a:stretch>
        </p:blipFill>
        <p:spPr>
          <a:xfrm>
            <a:off x="10684484" y="192087"/>
            <a:ext cx="1152128" cy="11521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34610" t="8166" r="31852" b="9668"/>
          <a:stretch>
            <a:fillRect/>
          </a:stretch>
        </p:blipFill>
        <p:spPr bwMode="auto">
          <a:xfrm>
            <a:off x="6814867" y="353672"/>
            <a:ext cx="3869617" cy="5332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682810" y="3542790"/>
            <a:ext cx="4962475" cy="2031325"/>
          </a:xfrm>
          <a:prstGeom prst="rect">
            <a:avLst/>
          </a:prstGeom>
          <a:solidFill>
            <a:schemeClr val="accent4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Раздел </a:t>
            </a:r>
            <a:r>
              <a:rPr lang="en-US" b="1" dirty="0" smtClean="0"/>
              <a:t>I</a:t>
            </a:r>
            <a:r>
              <a:rPr lang="ru-RU" b="1" dirty="0" smtClean="0"/>
              <a:t>. Требования к участникам закупки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Наличие участника в Едином реестре сведений о членах саморегулируемых организаций  - </a:t>
            </a:r>
            <a:r>
              <a:rPr lang="ru-RU" b="1" dirty="0" smtClean="0"/>
              <a:t>МАЛО!!!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НУЖНО!!! Соответствие участника закупки требованиям </a:t>
            </a:r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ч. 3 ст.55.8 Градостроительного кодекса РФ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455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 cstate="print"/>
          <a:srcRect l="12125" t="45392" r="42567"/>
          <a:stretch>
            <a:fillRect/>
          </a:stretch>
        </p:blipFill>
        <p:spPr>
          <a:xfrm>
            <a:off x="911" y="55292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24740" y="192087"/>
            <a:ext cx="6734086" cy="98395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Требования к участникам закупки (Пример)</a:t>
            </a:r>
            <a:br>
              <a:rPr lang="ru-RU" sz="1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</a:br>
            <a:endParaRPr lang="ru-RU" sz="1600" b="1" dirty="0">
              <a:solidFill>
                <a:srgbClr val="FF000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324739" y="1025496"/>
            <a:ext cx="6358071" cy="4660752"/>
          </a:xfrm>
        </p:spPr>
        <p:txBody>
          <a:bodyPr>
            <a:noAutofit/>
          </a:bodyPr>
          <a:lstStyle/>
          <a:p>
            <a:endParaRPr lang="ru-RU" sz="1200" b="1" dirty="0">
              <a:solidFill>
                <a:schemeClr val="accent1"/>
              </a:solidFill>
            </a:endParaRPr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14</a:t>
            </a:fld>
            <a:endParaRPr dirty="0"/>
          </a:p>
        </p:txBody>
      </p:sp>
      <p:grpSp>
        <p:nvGrpSpPr>
          <p:cNvPr id="2" name="Group 14"/>
          <p:cNvGrpSpPr/>
          <p:nvPr/>
        </p:nvGrpSpPr>
        <p:grpSpPr>
          <a:xfrm>
            <a:off x="926380" y="6016930"/>
            <a:ext cx="10962864" cy="545027"/>
            <a:chOff x="0" y="0"/>
            <a:chExt cx="10962863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 cstate="print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Picture 19" descr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58103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" name="Рисунок 17" descr="imagesZOV0CZ36.jpg"/>
          <p:cNvPicPr>
            <a:picLocks noChangeAspect="1"/>
          </p:cNvPicPr>
          <p:nvPr/>
        </p:nvPicPr>
        <p:blipFill>
          <a:blip r:embed="rId5" cstate="print"/>
          <a:srcRect r="9246" b="9246"/>
          <a:stretch>
            <a:fillRect/>
          </a:stretch>
        </p:blipFill>
        <p:spPr>
          <a:xfrm>
            <a:off x="10684484" y="192087"/>
            <a:ext cx="1152128" cy="1152128"/>
          </a:xfrm>
          <a:prstGeom prst="rect">
            <a:avLst/>
          </a:prstGeom>
        </p:spPr>
      </p:pic>
      <p:pic>
        <p:nvPicPr>
          <p:cNvPr id="12" name="Рисунок 11" descr="WhatsApp Image 2022-10-06 at 14.35.20.jpeg"/>
          <p:cNvPicPr>
            <a:picLocks noChangeAspect="1"/>
          </p:cNvPicPr>
          <p:nvPr/>
        </p:nvPicPr>
        <p:blipFill>
          <a:blip r:embed="rId6" cstate="print"/>
          <a:srcRect l="6449" t="35514" r="25491" b="7256"/>
          <a:stretch>
            <a:fillRect/>
          </a:stretch>
        </p:blipFill>
        <p:spPr>
          <a:xfrm>
            <a:off x="324740" y="1025497"/>
            <a:ext cx="10203679" cy="4826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45455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 cstate="print"/>
          <a:srcRect l="12125" t="45392" r="42567"/>
          <a:stretch>
            <a:fillRect/>
          </a:stretch>
        </p:blipFill>
        <p:spPr>
          <a:xfrm>
            <a:off x="911" y="55292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24739" y="192087"/>
            <a:ext cx="8682527" cy="69667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ВЫВОД: ЗАКАЗЧИКАМ НА ЗАМЕТКУ</a:t>
            </a:r>
            <a:endParaRPr lang="ru-RU" sz="1600" b="1" dirty="0">
              <a:solidFill>
                <a:srgbClr val="FF000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324740" y="888763"/>
            <a:ext cx="10118222" cy="4797485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Сведения единого реестра членов СРО в области строительства ЯВЛЯЮТСЯ общедоступными.</a:t>
            </a:r>
            <a:endParaRPr lang="ru-RU" sz="2000" dirty="0" smtClean="0"/>
          </a:p>
          <a:p>
            <a:r>
              <a:rPr lang="ru-RU" sz="2000" b="1" dirty="0" smtClean="0"/>
              <a:t>В то же время законодательством не запрещено и предоставление непосредственно </a:t>
            </a:r>
            <a:r>
              <a:rPr lang="ru-RU" sz="2000" b="1" dirty="0" err="1" smtClean="0"/>
              <a:t>саморегулируемыми</a:t>
            </a:r>
            <a:r>
              <a:rPr lang="ru-RU" sz="2000" b="1" dirty="0" smtClean="0"/>
              <a:t> организациями сведений из реестра членов СРО в составе Единого реестра в какой-либо форме, утверждённой Национальным объединением </a:t>
            </a:r>
          </a:p>
          <a:p>
            <a:r>
              <a:rPr lang="ru-RU" sz="2000" b="1" dirty="0" smtClean="0"/>
              <a:t>(в соответствии с Регламентами НОСТРОЙ и НОПРИЗ) и (или) внутренними документами СРО.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НЕОБХОДИМО УСТАНОВИТЬ ТРЕБОВАНИЕ НЕ ТОЛЬКО О НАЛИЧИИ СВЕДЕНИЙ ОБ УЧАСТНИКЕ ЗАКУПКИ В ЕДИНОМ РЕЕСТРЕ членов СРО и их обязательств, НО ОДНОЗНАЧНО УСТАНОВИТЬ ТРЕБОВАНИЕ О СООТВЕТСТВИИ ТРЕБОВАНИЯМ Ч 3 СТ. 55.8 </a:t>
            </a:r>
            <a:r>
              <a:rPr lang="ru-RU" sz="2000" b="1" dirty="0" err="1" smtClean="0">
                <a:solidFill>
                  <a:srgbClr val="FF0000"/>
                </a:solidFill>
              </a:rPr>
              <a:t>ГрК</a:t>
            </a:r>
            <a:r>
              <a:rPr lang="ru-RU" sz="2000" b="1" dirty="0" smtClean="0">
                <a:solidFill>
                  <a:srgbClr val="FF0000"/>
                </a:solidFill>
              </a:rPr>
              <a:t> РФ</a:t>
            </a:r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1800" b="1" dirty="0">
              <a:solidFill>
                <a:schemeClr val="accent1"/>
              </a:solidFill>
            </a:endParaRPr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15</a:t>
            </a:fld>
            <a:endParaRPr dirty="0"/>
          </a:p>
        </p:txBody>
      </p:sp>
      <p:grpSp>
        <p:nvGrpSpPr>
          <p:cNvPr id="2" name="Group 14"/>
          <p:cNvGrpSpPr/>
          <p:nvPr/>
        </p:nvGrpSpPr>
        <p:grpSpPr>
          <a:xfrm>
            <a:off x="926380" y="6016930"/>
            <a:ext cx="10962864" cy="545027"/>
            <a:chOff x="0" y="0"/>
            <a:chExt cx="10962863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 cstate="print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Picture 19" descr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58103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" name="Рисунок 17" descr="imagesZOV0CZ36.jpg"/>
          <p:cNvPicPr>
            <a:picLocks noChangeAspect="1"/>
          </p:cNvPicPr>
          <p:nvPr/>
        </p:nvPicPr>
        <p:blipFill>
          <a:blip r:embed="rId5" cstate="print"/>
          <a:srcRect r="9246" b="9246"/>
          <a:stretch>
            <a:fillRect/>
          </a:stretch>
        </p:blipFill>
        <p:spPr>
          <a:xfrm>
            <a:off x="10684484" y="192087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455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16</a:t>
            </a:fld>
            <a:endParaRPr dirty="0"/>
          </a:p>
        </p:txBody>
      </p:sp>
      <p:pic>
        <p:nvPicPr>
          <p:cNvPr id="13" name="Picture 16" descr="Picture 16"/>
          <p:cNvPicPr>
            <a:picLocks noChangeAspect="1"/>
          </p:cNvPicPr>
          <p:nvPr/>
        </p:nvPicPr>
        <p:blipFill>
          <a:blip r:embed="rId2" cstate="print"/>
          <a:srcRect t="28148"/>
          <a:stretch>
            <a:fillRect/>
          </a:stretch>
        </p:blipFill>
        <p:spPr>
          <a:xfrm>
            <a:off x="1484186" y="224179"/>
            <a:ext cx="9708383" cy="492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9" descr="Picture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8658" y="5293998"/>
            <a:ext cx="2924334" cy="11884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" name="Group 3">
            <a:extLst>
              <a:ext uri="{FF2B5EF4-FFF2-40B4-BE49-F238E27FC236}">
                <a16:creationId xmlns:lc="http://schemas.openxmlformats.org/drawingml/2006/lockedCanvas" xmlns="" xmlns:a16="http://schemas.microsoft.com/office/drawing/2014/main" id="{40D69999-AD88-4AFB-9665-4CD7112F753D}"/>
              </a:ext>
            </a:extLst>
          </p:cNvPr>
          <p:cNvGrpSpPr/>
          <p:nvPr/>
        </p:nvGrpSpPr>
        <p:grpSpPr>
          <a:xfrm>
            <a:off x="785602" y="3588814"/>
            <a:ext cx="8590071" cy="369332"/>
            <a:chOff x="780925" y="2871381"/>
            <a:chExt cx="8590071" cy="369332"/>
          </a:xfrm>
        </p:grpSpPr>
        <p:sp>
          <p:nvSpPr>
            <p:cNvPr id="24" name="TextBox 14"/>
            <p:cNvSpPr txBox="1"/>
            <p:nvPr/>
          </p:nvSpPr>
          <p:spPr>
            <a:xfrm>
              <a:off x="1219660" y="2871381"/>
              <a:ext cx="8151336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lc="http://schemas.openxmlformats.org/drawingml/2006/lockedCanvas" xmlns="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9pPr>
            </a:lstStyle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 err="1"/>
                <a:t>раб</a:t>
              </a:r>
              <a:r>
                <a:rPr dirty="0"/>
                <a:t>. </a:t>
              </a:r>
              <a:r>
                <a:rPr dirty="0" err="1"/>
                <a:t>тел</a:t>
              </a:r>
              <a:r>
                <a:rPr dirty="0"/>
                <a:t>.: +7(</a:t>
              </a:r>
              <a:r>
                <a:rPr lang="en-US" dirty="0"/>
                <a:t>351</a:t>
              </a:r>
              <a:r>
                <a:rPr dirty="0"/>
                <a:t>)</a:t>
              </a:r>
              <a:r>
                <a:rPr lang="en-US" dirty="0"/>
                <a:t>280-41-14</a:t>
              </a:r>
              <a:endParaRPr dirty="0"/>
            </a:p>
          </p:txBody>
        </p:sp>
        <p:pic>
          <p:nvPicPr>
            <p:cNvPr id="25" name="Graphic 9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5F791657-8233-40C9-94C1-61BECD716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lc="http://schemas.openxmlformats.org/drawingml/2006/lockedCanvas"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0925" y="2941573"/>
              <a:ext cx="271690" cy="271690"/>
            </a:xfrm>
            <a:prstGeom prst="rect">
              <a:avLst/>
            </a:prstGeom>
          </p:spPr>
        </p:pic>
      </p:grpSp>
      <p:grpSp>
        <p:nvGrpSpPr>
          <p:cNvPr id="17" name="Group 1">
            <a:extLst>
              <a:ext uri="{FF2B5EF4-FFF2-40B4-BE49-F238E27FC236}">
                <a16:creationId xmlns:lc="http://schemas.openxmlformats.org/drawingml/2006/lockedCanvas" xmlns="" xmlns:a16="http://schemas.microsoft.com/office/drawing/2014/main" id="{9BA49AF8-3EB0-4103-AE18-128FC78E8ED5}"/>
              </a:ext>
            </a:extLst>
          </p:cNvPr>
          <p:cNvGrpSpPr/>
          <p:nvPr/>
        </p:nvGrpSpPr>
        <p:grpSpPr>
          <a:xfrm>
            <a:off x="739009" y="1362393"/>
            <a:ext cx="8767580" cy="1200329"/>
            <a:chOff x="795920" y="986842"/>
            <a:chExt cx="8767580" cy="1200329"/>
          </a:xfrm>
        </p:grpSpPr>
        <p:sp>
          <p:nvSpPr>
            <p:cNvPr id="22" name="TextBox 10"/>
            <p:cNvSpPr txBox="1"/>
            <p:nvPr/>
          </p:nvSpPr>
          <p:spPr>
            <a:xfrm>
              <a:off x="1219661" y="986842"/>
              <a:ext cx="8343839" cy="12003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lc="http://schemas.openxmlformats.org/drawingml/2006/lockedCanvas" xmlns="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9pPr>
            </a:lstStyle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ru-RU" dirty="0"/>
                <a:t>г. Челябинск, ул. </a:t>
              </a:r>
              <a:r>
                <a:rPr lang="ru-RU" dirty="0" err="1"/>
                <a:t>Елькина</a:t>
              </a:r>
              <a:r>
                <a:rPr lang="ru-RU" dirty="0"/>
                <a:t>, 84, </a:t>
              </a:r>
              <a:r>
                <a:rPr lang="ru-RU" dirty="0" smtClean="0"/>
                <a:t>Директор департамента права </a:t>
              </a:r>
              <a:r>
                <a:rPr lang="ru-RU" dirty="0"/>
                <a:t>Союза строительных компаний Урала и Сибири, </a:t>
              </a:r>
              <a:r>
                <a:rPr lang="ru-RU" dirty="0" smtClean="0"/>
                <a:t>член Экспертного совета, Научно-консультативной комиссии НОСТРОЙ, </a:t>
              </a:r>
              <a:r>
                <a:rPr lang="ru-RU" b="1" dirty="0" smtClean="0"/>
                <a:t>Разумова Наталья Михайловна</a:t>
              </a:r>
              <a:endParaRPr b="1" dirty="0"/>
            </a:p>
          </p:txBody>
        </p:sp>
        <p:pic>
          <p:nvPicPr>
            <p:cNvPr id="23" name="Graphic 10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ADF5FEAD-B42B-44F8-B956-FB2813863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96DAC541-7B7A-43D3-8B79-37D633B846F1}">
                  <asvg:svgBlip xmlns:lc="http://schemas.openxmlformats.org/drawingml/2006/lockedCanvas"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5920" y="1041251"/>
              <a:ext cx="247651" cy="297181"/>
            </a:xfrm>
            <a:prstGeom prst="rect">
              <a:avLst/>
            </a:prstGeom>
          </p:spPr>
        </p:pic>
      </p:grpSp>
      <p:grpSp>
        <p:nvGrpSpPr>
          <p:cNvPr id="18" name="Group 2">
            <a:extLst>
              <a:ext uri="{FF2B5EF4-FFF2-40B4-BE49-F238E27FC236}">
                <a16:creationId xmlns:lc="http://schemas.openxmlformats.org/drawingml/2006/lockedCanvas" xmlns="" xmlns:a16="http://schemas.microsoft.com/office/drawing/2014/main" id="{759C7D06-E5B2-456B-868F-E170D8C45598}"/>
              </a:ext>
            </a:extLst>
          </p:cNvPr>
          <p:cNvGrpSpPr/>
          <p:nvPr/>
        </p:nvGrpSpPr>
        <p:grpSpPr>
          <a:xfrm>
            <a:off x="739009" y="2644644"/>
            <a:ext cx="8295927" cy="369332"/>
            <a:chOff x="770268" y="1913258"/>
            <a:chExt cx="8295927" cy="369332"/>
          </a:xfrm>
        </p:grpSpPr>
        <p:sp>
          <p:nvSpPr>
            <p:cNvPr id="20" name="TextBox 12"/>
            <p:cNvSpPr txBox="1"/>
            <p:nvPr/>
          </p:nvSpPr>
          <p:spPr>
            <a:xfrm>
              <a:off x="1219662" y="1913258"/>
              <a:ext cx="7846533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lc="http://schemas.openxmlformats.org/drawingml/2006/lockedCanvas" xmlns="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9pPr>
            </a:lstStyle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/>
                <a:t>Mail_</a:t>
              </a:r>
              <a:r>
                <a:rPr lang="en-US" dirty="0"/>
                <a:t>info</a:t>
              </a:r>
              <a:r>
                <a:rPr dirty="0"/>
                <a:t>@</a:t>
              </a:r>
              <a:r>
                <a:rPr lang="en-US" dirty="0"/>
                <a:t>sskural</a:t>
              </a:r>
              <a:r>
                <a:rPr dirty="0" smtClean="0"/>
                <a:t>.ru</a:t>
              </a:r>
              <a:endParaRPr dirty="0"/>
            </a:p>
          </p:txBody>
        </p:sp>
        <p:pic>
          <p:nvPicPr>
            <p:cNvPr id="21" name="Graphic 11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E11F5D9B-B24E-471B-9F50-12432959F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96DAC541-7B7A-43D3-8B79-37D633B846F1}">
                  <asvg:svgBlip xmlns:lc="http://schemas.openxmlformats.org/drawingml/2006/lockedCanvas"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70268" y="1956555"/>
              <a:ext cx="297181" cy="297181"/>
            </a:xfrm>
            <a:prstGeom prst="rect">
              <a:avLst/>
            </a:prstGeom>
          </p:spPr>
        </p:pic>
      </p:grpSp>
      <p:pic>
        <p:nvPicPr>
          <p:cNvPr id="19" name="Рисунок 18" descr="Логотип ССК УрСиб-2015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5646" y="5612183"/>
            <a:ext cx="2485885" cy="87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33546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322;g10eb45ec051_3_0" descr="Picture 46"/>
          <p:cNvPicPr preferRelativeResize="0"/>
          <p:nvPr/>
        </p:nvPicPr>
        <p:blipFill rotWithShape="1">
          <a:blip r:embed="rId2" cstate="print">
            <a:alphaModFix/>
          </a:blip>
          <a:srcRect l="14016" t="95562" r="39387"/>
          <a:stretch/>
        </p:blipFill>
        <p:spPr>
          <a:xfrm>
            <a:off x="176968" y="43732"/>
            <a:ext cx="11743397" cy="85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3" cstate="print"/>
          <a:srcRect l="12125" t="45392" r="42567"/>
          <a:stretch>
            <a:fillRect/>
          </a:stretch>
        </p:blipFill>
        <p:spPr>
          <a:xfrm>
            <a:off x="-543" y="-453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2</a:t>
            </a:fld>
            <a:endParaRPr dirty="0"/>
          </a:p>
        </p:txBody>
      </p:sp>
      <p:grpSp>
        <p:nvGrpSpPr>
          <p:cNvPr id="2" name="Group 14"/>
          <p:cNvGrpSpPr/>
          <p:nvPr/>
        </p:nvGrpSpPr>
        <p:grpSpPr>
          <a:xfrm>
            <a:off x="815285" y="6142246"/>
            <a:ext cx="10962864" cy="545027"/>
            <a:chOff x="0" y="0"/>
            <a:chExt cx="10962863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4" cstate="print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Picture 19" descr="Picture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58103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311313" y="244625"/>
            <a:ext cx="8921425" cy="425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Calibri Light"/>
              </a:rPr>
              <a:t>О членстве в СРО (АНТИКРИЗИСНЫЕ ИЗМЕНЕНИЯ)</a:t>
            </a:r>
            <a:endParaRPr lang="ru-RU" b="1" dirty="0">
              <a:solidFill>
                <a:srgbClr val="FF0000"/>
              </a:solidFill>
              <a:latin typeface="Verdana"/>
              <a:ea typeface="Verdana"/>
              <a:cs typeface="Verdana"/>
              <a:sym typeface="Calibri Light"/>
            </a:endParaRP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431371" y="932724"/>
            <a:ext cx="3360373" cy="48005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alibri"/>
              </a:rPr>
              <a:t>Наличие обязательно: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alibri"/>
              </a:rPr>
              <a:t>Изыскания для строительства, Проектирование и внесение изменений в проект ОКС(ст. 47, 48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alibri"/>
              </a:rPr>
              <a:t>ГрК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alibri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alibri"/>
              </a:rPr>
              <a:t>Техническому заказчику (в том числе строительный контроль (ст. 1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alibri"/>
              </a:rPr>
              <a:t>ГрК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alibri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alibri"/>
              </a:rPr>
              <a:t>Строительство, реконструкция, капитальный ремонт ОКС (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alibri"/>
              </a:rPr>
              <a:t>цена контракта свыше 10 млн. рублей) (ч. 2.1 ст. 52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alibri"/>
              </a:rPr>
              <a:t>ГрК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alibri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alibri"/>
              </a:rPr>
              <a:t>Снос ОКС (цена контракта свыше 1 млн. рублей) (ст. 55.30,55.31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alibri"/>
              </a:rPr>
              <a:t>ГрК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alibri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alibri"/>
              </a:rPr>
              <a:t>Подрядчикам при проведении ремонта ОИ МКД (ЖК, ПП-615)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Текст 3"/>
          <p:cNvSpPr txBox="1">
            <a:spLocks/>
          </p:cNvSpPr>
          <p:nvPr/>
        </p:nvSpPr>
        <p:spPr>
          <a:xfrm>
            <a:off x="4067797" y="932724"/>
            <a:ext cx="3025211" cy="26314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wrap="square" lIns="45719" rIns="45719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u="sng" dirty="0" smtClean="0"/>
              <a:t>Наличие необязательно: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 smtClean="0"/>
              <a:t>ИЖС + если требуется разрешение по ст. 51 </a:t>
            </a:r>
            <a:r>
              <a:rPr lang="ru-RU" sz="1500" dirty="0" err="1" smtClean="0"/>
              <a:t>ГрК</a:t>
            </a:r>
            <a:endParaRPr lang="ru-RU" sz="1500" dirty="0" smtClean="0"/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 smtClean="0"/>
              <a:t>Создание НЕ ОКС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 smtClean="0"/>
              <a:t>Ремонты ОКС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 err="1" smtClean="0"/>
              <a:t>ГУПам</a:t>
            </a:r>
            <a:r>
              <a:rPr lang="ru-RU" sz="1500" dirty="0" smtClean="0"/>
              <a:t>, </a:t>
            </a:r>
            <a:r>
              <a:rPr lang="ru-RU" sz="1500" dirty="0" err="1" smtClean="0"/>
              <a:t>МУПам</a:t>
            </a:r>
            <a:r>
              <a:rPr lang="ru-RU" sz="1500" dirty="0" smtClean="0"/>
              <a:t>, КУ и т.п. 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 smtClean="0"/>
              <a:t>(в ч. 2.1 ст. 47, ч. 4.1 ст. 48, ч. 2.2 ст. 52 </a:t>
            </a:r>
            <a:r>
              <a:rPr lang="ru-RU" sz="1500" dirty="0" err="1" smtClean="0"/>
              <a:t>ГрК</a:t>
            </a:r>
            <a:r>
              <a:rPr lang="ru-RU" sz="1500" dirty="0" smtClean="0"/>
              <a:t> РФ)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 smtClean="0"/>
              <a:t>Субподрядчикам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 smtClean="0"/>
              <a:t>Застройщику (если НЕ сам производит работы)</a:t>
            </a:r>
          </a:p>
        </p:txBody>
      </p:sp>
      <p:sp>
        <p:nvSpPr>
          <p:cNvPr id="20" name="Текст 4"/>
          <p:cNvSpPr txBox="1">
            <a:spLocks/>
          </p:cNvSpPr>
          <p:nvPr/>
        </p:nvSpPr>
        <p:spPr>
          <a:xfrm>
            <a:off x="7415373" y="932724"/>
            <a:ext cx="2944584" cy="37804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ru-RU" sz="15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alibri"/>
              </a:rPr>
              <a:t>По 44-ФЗ, 223-ФЗ, ПП-615 только членства МАЛО: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ru-RU" sz="15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alibri"/>
              </a:rPr>
              <a:t>Требуется наличие у подрядчика (проектировщика, изыскателя, строителя) Права выполнения работ «по конкурентным способам» (ч. 3 ст. 55.8 </a:t>
            </a:r>
            <a:r>
              <a:rPr kumimoji="0" lang="ru-RU" sz="15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alibri"/>
              </a:rPr>
              <a:t>ГрК</a:t>
            </a:r>
            <a:r>
              <a:rPr kumimoji="0" lang="ru-RU" sz="15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alibri"/>
              </a:rPr>
              <a:t>) в соответствии с определенным уровнем ответственности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067797" y="3879791"/>
            <a:ext cx="3153400" cy="173893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ru-RU" sz="1500" b="1" dirty="0" smtClean="0">
                <a:solidFill>
                  <a:srgbClr val="FF0000"/>
                </a:solidFill>
              </a:rPr>
              <a:t>ЗАКАЗЧИКУ НА ЗАМЕТКУ!!!!</a:t>
            </a:r>
          </a:p>
          <a:p>
            <a:r>
              <a:rPr lang="ru-RU" sz="1500" b="1" u="sng" dirty="0" smtClean="0">
                <a:solidFill>
                  <a:srgbClr val="FF0000"/>
                </a:solidFill>
              </a:rPr>
              <a:t>Увеличено с 3-х до 10 млн. </a:t>
            </a:r>
            <a:r>
              <a:rPr lang="ru-RU" sz="1500" b="1" dirty="0" smtClean="0">
                <a:solidFill>
                  <a:srgbClr val="FF0000"/>
                </a:solidFill>
              </a:rPr>
              <a:t>пороговое значение размера обязательств, когда допускается выполнение строительных работ без членства в СРО. </a:t>
            </a:r>
          </a:p>
          <a:p>
            <a:r>
              <a:rPr lang="ru-RU" sz="1500" b="1" dirty="0" smtClean="0">
                <a:solidFill>
                  <a:srgbClr val="FF0000"/>
                </a:solidFill>
              </a:rPr>
              <a:t>(изменения с 01 мая 2022/ 124-ФЗ)</a:t>
            </a:r>
            <a:endParaRPr lang="ru-RU" sz="1500" b="1" dirty="0">
              <a:solidFill>
                <a:srgbClr val="FF0000"/>
              </a:solidFill>
            </a:endParaRPr>
          </a:p>
        </p:txBody>
      </p:sp>
      <p:pic>
        <p:nvPicPr>
          <p:cNvPr id="22" name="Рисунок 21" descr="imagesZOV0CZ36.jpg"/>
          <p:cNvPicPr>
            <a:picLocks noChangeAspect="1"/>
          </p:cNvPicPr>
          <p:nvPr/>
        </p:nvPicPr>
        <p:blipFill>
          <a:blip r:embed="rId6" cstate="print"/>
          <a:srcRect r="9246" b="9246"/>
          <a:stretch>
            <a:fillRect/>
          </a:stretch>
        </p:blipFill>
        <p:spPr>
          <a:xfrm>
            <a:off x="10519112" y="1055408"/>
            <a:ext cx="1152128" cy="1152128"/>
          </a:xfrm>
          <a:prstGeom prst="rect">
            <a:avLst/>
          </a:prstGeom>
        </p:spPr>
      </p:pic>
      <p:sp>
        <p:nvSpPr>
          <p:cNvPr id="13" name="Текст 5"/>
          <p:cNvSpPr>
            <a:spLocks noGrp="1"/>
          </p:cNvSpPr>
          <p:nvPr>
            <p:ph type="body" idx="1"/>
          </p:nvPr>
        </p:nvSpPr>
        <p:spPr>
          <a:xfrm>
            <a:off x="7415373" y="3392679"/>
            <a:ext cx="4582922" cy="2624251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700" dirty="0" smtClean="0"/>
              <a:t>Член СРО имеет право заключать контракты по конкурентным способам (ч. 3 ст. 55.8 </a:t>
            </a:r>
            <a:r>
              <a:rPr lang="ru-RU" sz="1700" dirty="0" err="1" smtClean="0"/>
              <a:t>ГрК</a:t>
            </a:r>
            <a:r>
              <a:rPr lang="ru-RU" sz="1700" dirty="0" smtClean="0"/>
              <a:t> РФ):</a:t>
            </a:r>
          </a:p>
          <a:p>
            <a:r>
              <a:rPr lang="ru-RU" sz="1700" dirty="0" smtClean="0"/>
              <a:t>- Если в его СРО есть КФ ОДО/у всех есть,</a:t>
            </a:r>
          </a:p>
          <a:p>
            <a:r>
              <a:rPr lang="ru-RU" sz="1700" dirty="0" smtClean="0"/>
              <a:t>- Если его совокупный размер обязательств (контракты в работе) не превышает предела по его уровню ответственности по ОДО</a:t>
            </a:r>
            <a:r>
              <a:rPr lang="ru-RU" sz="1700" dirty="0" smtClean="0">
                <a:solidFill>
                  <a:srgbClr val="FF0000"/>
                </a:solidFill>
              </a:rPr>
              <a:t>/Знает его СРО, если превышение есть, то СРО приостанавливает такое право.</a:t>
            </a:r>
            <a:endParaRPr lang="ru-RU" sz="1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455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322;g10eb45ec051_3_0" descr="Picture 46"/>
          <p:cNvPicPr preferRelativeResize="0"/>
          <p:nvPr/>
        </p:nvPicPr>
        <p:blipFill rotWithShape="1">
          <a:blip r:embed="rId2" cstate="print">
            <a:alphaModFix/>
          </a:blip>
          <a:srcRect l="14016" t="95562" r="39387"/>
          <a:stretch/>
        </p:blipFill>
        <p:spPr>
          <a:xfrm>
            <a:off x="176968" y="43732"/>
            <a:ext cx="11743397" cy="85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3" cstate="print"/>
          <a:srcRect l="12125" t="45392" r="42567"/>
          <a:stretch>
            <a:fillRect/>
          </a:stretch>
        </p:blipFill>
        <p:spPr>
          <a:xfrm>
            <a:off x="-543" y="-453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3</a:t>
            </a:fld>
            <a:endParaRPr dirty="0"/>
          </a:p>
        </p:txBody>
      </p:sp>
      <p:grpSp>
        <p:nvGrpSpPr>
          <p:cNvPr id="2" name="Group 14"/>
          <p:cNvGrpSpPr/>
          <p:nvPr/>
        </p:nvGrpSpPr>
        <p:grpSpPr>
          <a:xfrm>
            <a:off x="926380" y="6016930"/>
            <a:ext cx="10962864" cy="545027"/>
            <a:chOff x="0" y="0"/>
            <a:chExt cx="10962863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4" cstate="print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Picture 19" descr="Picture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58103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311313" y="244625"/>
            <a:ext cx="8921425" cy="425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Calibri Light"/>
              </a:rPr>
              <a:t>О членстве в СРО</a:t>
            </a:r>
            <a:endParaRPr lang="ru-RU" b="1" dirty="0">
              <a:solidFill>
                <a:srgbClr val="FF0000"/>
              </a:solidFill>
              <a:latin typeface="Verdana"/>
              <a:ea typeface="Verdana"/>
              <a:cs typeface="Verdana"/>
              <a:sym typeface="Calibri Light"/>
            </a:endParaRPr>
          </a:p>
        </p:txBody>
      </p:sp>
      <p:pic>
        <p:nvPicPr>
          <p:cNvPr id="22" name="Рисунок 21" descr="imagesZOV0CZ36.jpg"/>
          <p:cNvPicPr>
            <a:picLocks noChangeAspect="1"/>
          </p:cNvPicPr>
          <p:nvPr/>
        </p:nvPicPr>
        <p:blipFill>
          <a:blip r:embed="rId6" cstate="print"/>
          <a:srcRect r="9246" b="9246"/>
          <a:stretch>
            <a:fillRect/>
          </a:stretch>
        </p:blipFill>
        <p:spPr>
          <a:xfrm>
            <a:off x="10684484" y="1055408"/>
            <a:ext cx="1152128" cy="1152128"/>
          </a:xfrm>
          <a:prstGeom prst="rect">
            <a:avLst/>
          </a:prstGeom>
        </p:spPr>
      </p:pic>
      <p:sp>
        <p:nvSpPr>
          <p:cNvPr id="13" name="Текст 5"/>
          <p:cNvSpPr>
            <a:spLocks noGrp="1"/>
          </p:cNvSpPr>
          <p:nvPr>
            <p:ph type="body" idx="1"/>
          </p:nvPr>
        </p:nvSpPr>
        <p:spPr>
          <a:xfrm>
            <a:off x="538385" y="895725"/>
            <a:ext cx="10146099" cy="4730701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/>
              <a:t>Работы по договору подряда на выполнение инженерных изысканий, подготовку проектной документации, по договору строительного подряда, по договору подряда на осуществление сноса, </a:t>
            </a:r>
            <a:r>
              <a:rPr lang="ru-RU" sz="1800" b="1" dirty="0" smtClean="0">
                <a:solidFill>
                  <a:srgbClr val="FF0000"/>
                </a:solidFill>
              </a:rPr>
              <a:t>заключаемым с использованием конкурентных способов определения поставщиков (подрядчиков, исполнителей) </a:t>
            </a:r>
            <a:r>
              <a:rPr lang="ru-RU" sz="1800" dirty="0" smtClean="0"/>
              <a:t>в соответствии с законодательством РФ о контрактной системе в сфере закупок товаров, работ, услуг для обеспечения государственных и муниципальных нужд, законодательством РФ о закупках товаров, работ, услуг отдельными видами юридических лиц, или в иных случаях по результатам торгов (конкурсов, аукционов), если в соответствии с законодательством РФ проведение торгов (конкурсов, аукционов) для заключения соответствующих договоров является обязательным (далее - с использованием конкурентных способов заключения договоров, п. 3 ч. 1 ст. 55.1 </a:t>
            </a:r>
            <a:r>
              <a:rPr lang="ru-RU" sz="1800" dirty="0" err="1" smtClean="0"/>
              <a:t>ГрК</a:t>
            </a:r>
            <a:r>
              <a:rPr lang="ru-RU" sz="1800" dirty="0" smtClean="0"/>
              <a:t> РФ) </a:t>
            </a:r>
            <a:r>
              <a:rPr lang="ru-RU" sz="1800" b="1" u="sng" dirty="0" smtClean="0">
                <a:solidFill>
                  <a:srgbClr val="FF0000"/>
                </a:solidFill>
              </a:rPr>
              <a:t>могут выполняться членом СРО при соблюдении в совокупности следующих условий (ч. 3 ст. 55.8 </a:t>
            </a:r>
            <a:r>
              <a:rPr lang="ru-RU" sz="1800" b="1" u="sng" dirty="0" err="1" smtClean="0">
                <a:solidFill>
                  <a:srgbClr val="FF0000"/>
                </a:solidFill>
              </a:rPr>
              <a:t>ГрК</a:t>
            </a:r>
            <a:r>
              <a:rPr lang="ru-RU" sz="1800" b="1" u="sng" dirty="0" smtClean="0">
                <a:solidFill>
                  <a:srgbClr val="FF0000"/>
                </a:solidFill>
              </a:rPr>
              <a:t> РФ):</a:t>
            </a:r>
            <a:endParaRPr lang="ru-RU" sz="1800" b="1" u="sng" dirty="0" smtClean="0">
              <a:solidFill>
                <a:srgbClr val="FF0000"/>
              </a:solidFill>
              <a:hlinkClick r:id="rId7"/>
            </a:endParaRPr>
          </a:p>
          <a:p>
            <a:r>
              <a:rPr lang="ru-RU" sz="1800" dirty="0" smtClean="0"/>
              <a:t>1) наличие у саморегулируемой организации, членом которой является такое лицо, компенсационного фонда обеспечения договорных обязательств, сформированного в соответствии со ст.ст. 55.4 и 55.16 </a:t>
            </a:r>
            <a:r>
              <a:rPr lang="ru-RU" sz="1800" dirty="0" err="1" smtClean="0"/>
              <a:t>ГрК</a:t>
            </a:r>
            <a:r>
              <a:rPr lang="ru-RU" sz="1800" dirty="0" smtClean="0"/>
              <a:t> РФ;</a:t>
            </a:r>
            <a:endParaRPr lang="ru-RU" sz="1800" dirty="0" smtClean="0">
              <a:hlinkClick r:id="rId8"/>
            </a:endParaRPr>
          </a:p>
          <a:p>
            <a:r>
              <a:rPr lang="ru-RU" sz="1800" dirty="0" smtClean="0"/>
              <a:t>2) если совокупный размер обязательств по указанным договорам не превышает предельный размер обязательств, исходя из которого таким лицом был внесен взнос в компенсационный фонд обеспечения договорных обязательств в соответствии с ч. 11 или ч. 13 ст. 55.16 </a:t>
            </a:r>
            <a:r>
              <a:rPr lang="ru-RU" sz="1800" dirty="0" err="1" smtClean="0"/>
              <a:t>ГрК</a:t>
            </a:r>
            <a:r>
              <a:rPr lang="ru-RU" sz="1800" dirty="0" smtClean="0"/>
              <a:t> РФ.</a:t>
            </a:r>
            <a:endParaRPr lang="ru-RU" sz="1800" dirty="0" smtClean="0">
              <a:hlinkClick r:id="rId9"/>
            </a:endParaRPr>
          </a:p>
          <a:p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1245455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 cstate="print"/>
          <a:srcRect l="12125" t="45392" r="42567"/>
          <a:stretch>
            <a:fillRect/>
          </a:stretch>
        </p:blipFill>
        <p:spPr>
          <a:xfrm>
            <a:off x="-543" y="55292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4</a:t>
            </a:fld>
            <a:endParaRPr dirty="0"/>
          </a:p>
        </p:txBody>
      </p:sp>
      <p:grpSp>
        <p:nvGrpSpPr>
          <p:cNvPr id="2" name="Group 14"/>
          <p:cNvGrpSpPr/>
          <p:nvPr/>
        </p:nvGrpSpPr>
        <p:grpSpPr>
          <a:xfrm>
            <a:off x="926380" y="6016930"/>
            <a:ext cx="10962864" cy="545027"/>
            <a:chOff x="0" y="0"/>
            <a:chExt cx="10962863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 cstate="print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Picture 19" descr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58103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311313" y="479344"/>
            <a:ext cx="10783863" cy="588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Calibri Light"/>
              </a:rPr>
              <a:t>Статья 55.17 Градостроительного кодекса РФ. Единый реестр сведений о членах саморегулируемых организаций и их обязательствах (Редакция вступила в силу с 01 сентября (Федеральный закон 447-ФЗ от 30.12.2021)</a:t>
            </a:r>
          </a:p>
        </p:txBody>
      </p:sp>
      <p:pic>
        <p:nvPicPr>
          <p:cNvPr id="22" name="Рисунок 21" descr="imagesZOV0CZ36.jpg"/>
          <p:cNvPicPr>
            <a:picLocks noChangeAspect="1"/>
          </p:cNvPicPr>
          <p:nvPr/>
        </p:nvPicPr>
        <p:blipFill>
          <a:blip r:embed="rId5" cstate="print"/>
          <a:srcRect r="9246" b="9246"/>
          <a:stretch>
            <a:fillRect/>
          </a:stretch>
        </p:blipFill>
        <p:spPr>
          <a:xfrm>
            <a:off x="10810430" y="479344"/>
            <a:ext cx="1152128" cy="1152128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/>
        </p:nvGraphicFramePr>
        <p:xfrm>
          <a:off x="311313" y="479344"/>
          <a:ext cx="10499117" cy="5816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245455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322;g10eb45ec051_3_0" descr="Picture 46"/>
          <p:cNvPicPr preferRelativeResize="0"/>
          <p:nvPr/>
        </p:nvPicPr>
        <p:blipFill rotWithShape="1">
          <a:blip r:embed="rId2" cstate="print">
            <a:alphaModFix/>
          </a:blip>
          <a:srcRect l="14016" t="95562" r="39387"/>
          <a:stretch/>
        </p:blipFill>
        <p:spPr>
          <a:xfrm>
            <a:off x="313704" y="171897"/>
            <a:ext cx="11740550" cy="51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3" cstate="print"/>
          <a:srcRect l="12125" t="45392" r="42567"/>
          <a:stretch>
            <a:fillRect/>
          </a:stretch>
        </p:blipFill>
        <p:spPr>
          <a:xfrm>
            <a:off x="911" y="55292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95656" y="192087"/>
            <a:ext cx="10188828" cy="49863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Реестры ведут Национальные объединения. </a:t>
            </a:r>
            <a:br>
              <a:rPr lang="ru-RU" sz="1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</a:br>
            <a:r>
              <a:rPr lang="ru-RU" sz="1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НОСТРОЙ – в области строительства</a:t>
            </a:r>
            <a:endParaRPr lang="ru-RU" sz="1600" b="1" dirty="0">
              <a:solidFill>
                <a:srgbClr val="FF000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5</a:t>
            </a:fld>
            <a:endParaRPr dirty="0"/>
          </a:p>
        </p:txBody>
      </p:sp>
      <p:grpSp>
        <p:nvGrpSpPr>
          <p:cNvPr id="2" name="Group 14"/>
          <p:cNvGrpSpPr/>
          <p:nvPr/>
        </p:nvGrpSpPr>
        <p:grpSpPr>
          <a:xfrm>
            <a:off x="926380" y="6016930"/>
            <a:ext cx="10962864" cy="545027"/>
            <a:chOff x="0" y="0"/>
            <a:chExt cx="10962863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4" cstate="print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Picture 19" descr="Picture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58103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" name="Рисунок 17" descr="imagesZOV0CZ36.jpg"/>
          <p:cNvPicPr>
            <a:picLocks noChangeAspect="1"/>
          </p:cNvPicPr>
          <p:nvPr/>
        </p:nvPicPr>
        <p:blipFill>
          <a:blip r:embed="rId6" cstate="print"/>
          <a:srcRect r="9246" b="9246"/>
          <a:stretch>
            <a:fillRect/>
          </a:stretch>
        </p:blipFill>
        <p:spPr>
          <a:xfrm>
            <a:off x="10684484" y="192087"/>
            <a:ext cx="1152128" cy="115212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 t="27268" b="26881"/>
          <a:stretch>
            <a:fillRect/>
          </a:stretch>
        </p:blipFill>
        <p:spPr bwMode="auto">
          <a:xfrm>
            <a:off x="926380" y="2106961"/>
            <a:ext cx="2176074" cy="221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 l="11502" t="10519" r="12714" b="4354"/>
          <a:stretch>
            <a:fillRect/>
          </a:stretch>
        </p:blipFill>
        <p:spPr bwMode="auto">
          <a:xfrm>
            <a:off x="3666145" y="968200"/>
            <a:ext cx="7251819" cy="4582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45455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2192000" cy="5839538"/>
          </a:xfrm>
          <a:prstGeom prst="rect">
            <a:avLst/>
          </a:prstGeom>
        </p:spPr>
      </p:pic>
      <p:sp>
        <p:nvSpPr>
          <p:cNvPr id="216" name="Google Shape;216;gc3b5b06021_5_836"/>
          <p:cNvSpPr/>
          <p:nvPr/>
        </p:nvSpPr>
        <p:spPr>
          <a:xfrm>
            <a:off x="566897" y="2086540"/>
            <a:ext cx="1398866" cy="93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57" tIns="70757" rIns="70757" bIns="70757" anchor="ctr" anchorCtr="0">
            <a:noAutofit/>
          </a:bodyPr>
          <a:lstStyle/>
          <a:p>
            <a:pPr>
              <a:lnSpc>
                <a:spcPct val="130000"/>
              </a:lnSpc>
              <a:buClr>
                <a:srgbClr val="C00000"/>
              </a:buClr>
              <a:buSzPts val="4500"/>
            </a:pPr>
            <a:r>
              <a:rPr lang="en-US" sz="4359" b="1" dirty="0" smtClean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22</a:t>
            </a:r>
            <a:r>
              <a:rPr lang="ru-RU" sz="4359" b="1" dirty="0" smtClean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5</a:t>
            </a:r>
            <a:endParaRPr sz="4359" b="1" dirty="0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7" name="Google Shape;217;gc3b5b06021_5_836"/>
          <p:cNvSpPr/>
          <p:nvPr/>
        </p:nvSpPr>
        <p:spPr>
          <a:xfrm>
            <a:off x="2009208" y="2294848"/>
            <a:ext cx="2577180" cy="544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57" tIns="70757" rIns="70757" bIns="70757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1F3864"/>
              </a:buClr>
              <a:buSzPts val="2000"/>
            </a:pPr>
            <a:r>
              <a:rPr lang="en-US" sz="1937" dirty="0" err="1" smtClean="0">
                <a:solidFill>
                  <a:srgbClr val="4859A7"/>
                </a:solidFill>
                <a:latin typeface="Verdana"/>
                <a:ea typeface="Verdana"/>
                <a:cs typeface="Verdana"/>
                <a:sym typeface="Verdana"/>
              </a:rPr>
              <a:t>строительны</a:t>
            </a:r>
            <a:r>
              <a:rPr lang="ru-RU" sz="1937" smtClean="0">
                <a:solidFill>
                  <a:srgbClr val="4859A7"/>
                </a:solidFill>
                <a:latin typeface="Verdana"/>
                <a:ea typeface="Verdana"/>
                <a:cs typeface="Verdana"/>
                <a:sym typeface="Verdana"/>
              </a:rPr>
              <a:t>х</a:t>
            </a:r>
            <a:r>
              <a:rPr lang="en-US" sz="1937" smtClean="0">
                <a:solidFill>
                  <a:srgbClr val="4859A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37" dirty="0">
                <a:solidFill>
                  <a:srgbClr val="4859A7"/>
                </a:solidFill>
                <a:latin typeface="Verdana"/>
                <a:ea typeface="Verdana"/>
                <a:cs typeface="Verdana"/>
                <a:sym typeface="Verdana"/>
              </a:rPr>
              <a:t>СРО</a:t>
            </a:r>
            <a:endParaRPr sz="1356" dirty="0">
              <a:solidFill>
                <a:srgbClr val="4859A7"/>
              </a:solidFill>
            </a:endParaRPr>
          </a:p>
        </p:txBody>
      </p:sp>
      <p:pic>
        <p:nvPicPr>
          <p:cNvPr id="220" name="Google Shape;220;gc3b5b06021_5_836" descr="Picture 10"/>
          <p:cNvPicPr preferRelativeResize="0"/>
          <p:nvPr/>
        </p:nvPicPr>
        <p:blipFill rotWithShape="1">
          <a:blip r:embed="rId4" cstate="print">
            <a:alphaModFix/>
          </a:blip>
          <a:srcRect t="87312" r="34486"/>
          <a:stretch/>
        </p:blipFill>
        <p:spPr>
          <a:xfrm>
            <a:off x="592703" y="297740"/>
            <a:ext cx="11037225" cy="83099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c3b5b06021_5_836"/>
          <p:cNvSpPr txBox="1"/>
          <p:nvPr/>
        </p:nvSpPr>
        <p:spPr>
          <a:xfrm>
            <a:off x="632059" y="298674"/>
            <a:ext cx="9647935" cy="830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258" tIns="45258" rIns="45258" bIns="45258" anchor="t" anchorCtr="0">
            <a:spAutoFit/>
          </a:bodyPr>
          <a:lstStyle/>
          <a:p>
            <a:pPr lvl="0">
              <a:buClr>
                <a:srgbClr val="4859A8"/>
              </a:buClr>
              <a:buSzPts val="2000"/>
            </a:pPr>
            <a:r>
              <a:rPr lang="ru-RU" sz="2400" b="1" dirty="0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rPr>
              <a:t>Е</a:t>
            </a:r>
            <a:r>
              <a:rPr lang="ru-RU" sz="2400" b="1" dirty="0" smtClean="0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rPr>
              <a:t>диный реестр сведений о членах СРО и их обязательствах</a:t>
            </a:r>
          </a:p>
        </p:txBody>
      </p:sp>
      <p:sp>
        <p:nvSpPr>
          <p:cNvPr id="223" name="Google Shape;223;gc3b5b06021_5_836"/>
          <p:cNvSpPr/>
          <p:nvPr/>
        </p:nvSpPr>
        <p:spPr>
          <a:xfrm>
            <a:off x="632059" y="4681528"/>
            <a:ext cx="4220523" cy="1144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57" tIns="70757" rIns="70757" bIns="70757" anchor="t" anchorCtr="0">
            <a:noAutofit/>
          </a:bodyPr>
          <a:lstStyle/>
          <a:p>
            <a:pPr>
              <a:buClr>
                <a:srgbClr val="1F3864"/>
              </a:buClr>
              <a:buSzPts val="2000"/>
            </a:pPr>
            <a:r>
              <a:rPr lang="en-US" sz="1937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                     </a:t>
            </a:r>
            <a:r>
              <a:rPr lang="ru-RU" sz="1937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r>
              <a:rPr lang="en-US" sz="1453" dirty="0">
                <a:solidFill>
                  <a:srgbClr val="4859A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356" dirty="0">
              <a:solidFill>
                <a:srgbClr val="4859A7"/>
              </a:solidFill>
            </a:endParaRPr>
          </a:p>
          <a:p>
            <a:pPr>
              <a:buClr>
                <a:srgbClr val="1F3864"/>
              </a:buClr>
              <a:buSzPts val="1500"/>
            </a:pPr>
            <a:r>
              <a:rPr lang="ru-RU" sz="1453" dirty="0">
                <a:solidFill>
                  <a:srgbClr val="4859A7"/>
                </a:solidFill>
                <a:latin typeface="Verdana"/>
                <a:ea typeface="Verdana"/>
                <a:cs typeface="Verdana"/>
                <a:sym typeface="Verdana"/>
              </a:rPr>
              <a:t>членов СРО в области </a:t>
            </a:r>
            <a:r>
              <a:rPr lang="ru-RU" sz="1453" dirty="0" smtClean="0">
                <a:solidFill>
                  <a:srgbClr val="4859A7"/>
                </a:solidFill>
                <a:latin typeface="Verdana"/>
                <a:ea typeface="Verdana"/>
                <a:cs typeface="Verdana"/>
                <a:sym typeface="Verdana"/>
              </a:rPr>
              <a:t>строительства</a:t>
            </a:r>
            <a:endParaRPr lang="ru-RU" sz="1453" dirty="0">
              <a:solidFill>
                <a:srgbClr val="4859A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4" name="Google Shape;224;gc3b5b06021_5_836"/>
          <p:cNvSpPr/>
          <p:nvPr/>
        </p:nvSpPr>
        <p:spPr>
          <a:xfrm>
            <a:off x="591362" y="4117316"/>
            <a:ext cx="3991613" cy="93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57" tIns="70757" rIns="70757" bIns="70757" anchor="ctr" anchorCtr="0">
            <a:noAutofit/>
          </a:bodyPr>
          <a:lstStyle/>
          <a:p>
            <a:pPr lvl="0">
              <a:lnSpc>
                <a:spcPct val="130000"/>
              </a:lnSpc>
              <a:buClr>
                <a:srgbClr val="C00000"/>
              </a:buClr>
              <a:buSzPts val="4500"/>
            </a:pPr>
            <a:r>
              <a:rPr lang="en-US" sz="4359" b="1" dirty="0" smtClean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9</a:t>
            </a:r>
            <a:r>
              <a:rPr lang="ru-RU" sz="4359" b="1" dirty="0" smtClean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8,3</a:t>
            </a:r>
            <a:r>
              <a:rPr lang="en-US" sz="4359" b="1" dirty="0" smtClean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422" b="1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тыс.</a:t>
            </a:r>
            <a:r>
              <a:rPr lang="en-US" sz="2712" dirty="0">
                <a:solidFill>
                  <a:srgbClr val="4859A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37" dirty="0">
                <a:solidFill>
                  <a:srgbClr val="4859A7"/>
                </a:solidFill>
                <a:latin typeface="Verdana"/>
                <a:ea typeface="Verdana"/>
                <a:cs typeface="Verdana"/>
                <a:sym typeface="Verdana"/>
              </a:rPr>
              <a:t>компаний</a:t>
            </a:r>
            <a:r>
              <a:rPr lang="ru-RU" sz="2422" b="1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endParaRPr sz="2422" b="1" dirty="0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" name="Google Shape;218;gc3b5b06021_5_836">
            <a:extLst>
              <a:ext uri="{FF2B5EF4-FFF2-40B4-BE49-F238E27FC236}">
                <a16:creationId xmlns:a16="http://schemas.microsoft.com/office/drawing/2014/main" xmlns="" id="{E46F6FF4-94D9-4828-BB6F-A4FA157BE328}"/>
              </a:ext>
            </a:extLst>
          </p:cNvPr>
          <p:cNvSpPr/>
          <p:nvPr/>
        </p:nvSpPr>
        <p:spPr>
          <a:xfrm>
            <a:off x="470098" y="3073019"/>
            <a:ext cx="1064987" cy="93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57" tIns="70757" rIns="70757" bIns="70757" anchor="ctr" anchorCtr="0">
            <a:noAutofit/>
          </a:bodyPr>
          <a:lstStyle/>
          <a:p>
            <a:pPr algn="r">
              <a:lnSpc>
                <a:spcPct val="130000"/>
              </a:lnSpc>
              <a:buClr>
                <a:srgbClr val="C00000"/>
              </a:buClr>
              <a:buSzPts val="4500"/>
            </a:pPr>
            <a:r>
              <a:rPr lang="en-US" sz="4359" b="1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74</a:t>
            </a:r>
            <a:endParaRPr sz="4359" b="1" dirty="0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" name="Google Shape;219;gc3b5b06021_5_836">
            <a:extLst>
              <a:ext uri="{FF2B5EF4-FFF2-40B4-BE49-F238E27FC236}">
                <a16:creationId xmlns:a16="http://schemas.microsoft.com/office/drawing/2014/main" xmlns="" id="{7A17D9EF-DBB3-44F1-9DD7-4ACBE0FEE713}"/>
              </a:ext>
            </a:extLst>
          </p:cNvPr>
          <p:cNvSpPr/>
          <p:nvPr/>
        </p:nvSpPr>
        <p:spPr>
          <a:xfrm>
            <a:off x="1780312" y="3303739"/>
            <a:ext cx="1768197" cy="544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57" tIns="70757" rIns="70757" bIns="70757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1F3864"/>
              </a:buClr>
              <a:buSzPts val="2000"/>
            </a:pPr>
            <a:r>
              <a:rPr lang="en-US" sz="1937" dirty="0">
                <a:solidFill>
                  <a:srgbClr val="4859A7"/>
                </a:solidFill>
                <a:latin typeface="Verdana"/>
                <a:ea typeface="Verdana"/>
                <a:cs typeface="Verdana"/>
                <a:sym typeface="Verdana"/>
              </a:rPr>
              <a:t>субъекта РФ</a:t>
            </a:r>
            <a:endParaRPr sz="1356" dirty="0">
              <a:solidFill>
                <a:srgbClr val="4859A7"/>
              </a:solidFill>
            </a:endParaRPr>
          </a:p>
        </p:txBody>
      </p:sp>
      <p:grpSp>
        <p:nvGrpSpPr>
          <p:cNvPr id="2" name="Google Shape;230;gc3b5b06021_5_836"/>
          <p:cNvGrpSpPr/>
          <p:nvPr/>
        </p:nvGrpSpPr>
        <p:grpSpPr>
          <a:xfrm>
            <a:off x="10488504" y="5926675"/>
            <a:ext cx="1164656" cy="541705"/>
            <a:chOff x="10738803" y="6118743"/>
            <a:chExt cx="1202399" cy="559260"/>
          </a:xfrm>
        </p:grpSpPr>
        <p:sp>
          <p:nvSpPr>
            <p:cNvPr id="60" name="Google Shape;231;gc3b5b06021_5_836"/>
            <p:cNvSpPr/>
            <p:nvPr/>
          </p:nvSpPr>
          <p:spPr>
            <a:xfrm>
              <a:off x="10846070" y="6118743"/>
              <a:ext cx="574040" cy="305435"/>
            </a:xfrm>
            <a:custGeom>
              <a:avLst/>
              <a:gdLst/>
              <a:ahLst/>
              <a:cxnLst/>
              <a:rect l="l" t="t" r="r" b="b"/>
              <a:pathLst>
                <a:path w="574040" h="305435" extrusionOk="0">
                  <a:moveTo>
                    <a:pt x="492328" y="0"/>
                  </a:moveTo>
                  <a:lnTo>
                    <a:pt x="0" y="305409"/>
                  </a:lnTo>
                  <a:lnTo>
                    <a:pt x="444995" y="305409"/>
                  </a:lnTo>
                  <a:lnTo>
                    <a:pt x="162648" y="305409"/>
                  </a:lnTo>
                  <a:lnTo>
                    <a:pt x="573646" y="50444"/>
                  </a:lnTo>
                  <a:lnTo>
                    <a:pt x="492328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61" name="Google Shape;232;gc3b5b06021_5_836"/>
            <p:cNvSpPr/>
            <p:nvPr/>
          </p:nvSpPr>
          <p:spPr>
            <a:xfrm>
              <a:off x="11008717" y="6169179"/>
              <a:ext cx="451484" cy="255270"/>
            </a:xfrm>
            <a:custGeom>
              <a:avLst/>
              <a:gdLst/>
              <a:ahLst/>
              <a:cxnLst/>
              <a:rect l="l" t="t" r="r" b="b"/>
              <a:pathLst>
                <a:path w="451484" h="255270" extrusionOk="0">
                  <a:moveTo>
                    <a:pt x="410997" y="0"/>
                  </a:moveTo>
                  <a:lnTo>
                    <a:pt x="0" y="254965"/>
                  </a:lnTo>
                  <a:lnTo>
                    <a:pt x="282346" y="254965"/>
                  </a:lnTo>
                  <a:lnTo>
                    <a:pt x="80771" y="254965"/>
                  </a:lnTo>
                  <a:lnTo>
                    <a:pt x="451383" y="25057"/>
                  </a:lnTo>
                  <a:lnTo>
                    <a:pt x="410997" y="0"/>
                  </a:lnTo>
                  <a:close/>
                </a:path>
              </a:pathLst>
            </a:custGeom>
            <a:solidFill>
              <a:srgbClr val="D3D8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62" name="Google Shape;233;gc3b5b06021_5_836"/>
            <p:cNvSpPr/>
            <p:nvPr/>
          </p:nvSpPr>
          <p:spPr>
            <a:xfrm>
              <a:off x="11089489" y="6194237"/>
              <a:ext cx="455295" cy="230504"/>
            </a:xfrm>
            <a:custGeom>
              <a:avLst/>
              <a:gdLst/>
              <a:ahLst/>
              <a:cxnLst/>
              <a:rect l="l" t="t" r="r" b="b"/>
              <a:pathLst>
                <a:path w="455295" h="230504" extrusionOk="0">
                  <a:moveTo>
                    <a:pt x="370611" y="0"/>
                  </a:moveTo>
                  <a:lnTo>
                    <a:pt x="0" y="229908"/>
                  </a:lnTo>
                  <a:lnTo>
                    <a:pt x="201574" y="229908"/>
                  </a:lnTo>
                  <a:lnTo>
                    <a:pt x="168567" y="229908"/>
                  </a:lnTo>
                  <a:lnTo>
                    <a:pt x="454901" y="52285"/>
                  </a:lnTo>
                  <a:lnTo>
                    <a:pt x="370611" y="0"/>
                  </a:lnTo>
                  <a:close/>
                </a:path>
              </a:pathLst>
            </a:custGeom>
            <a:solidFill>
              <a:srgbClr val="BEBAD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63" name="Google Shape;234;gc3b5b06021_5_836"/>
            <p:cNvSpPr/>
            <p:nvPr/>
          </p:nvSpPr>
          <p:spPr>
            <a:xfrm>
              <a:off x="11258047" y="6246521"/>
              <a:ext cx="302895" cy="177800"/>
            </a:xfrm>
            <a:custGeom>
              <a:avLst/>
              <a:gdLst/>
              <a:ahLst/>
              <a:cxnLst/>
              <a:rect l="l" t="t" r="r" b="b"/>
              <a:pathLst>
                <a:path w="302895" h="177800" extrusionOk="0">
                  <a:moveTo>
                    <a:pt x="286334" y="0"/>
                  </a:moveTo>
                  <a:lnTo>
                    <a:pt x="0" y="177622"/>
                  </a:lnTo>
                  <a:lnTo>
                    <a:pt x="33007" y="177622"/>
                  </a:lnTo>
                  <a:lnTo>
                    <a:pt x="302844" y="10236"/>
                  </a:lnTo>
                  <a:lnTo>
                    <a:pt x="286334" y="0"/>
                  </a:lnTo>
                  <a:close/>
                </a:path>
              </a:pathLst>
            </a:custGeom>
            <a:solidFill>
              <a:srgbClr val="7D7F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64" name="Google Shape;235;gc3b5b06021_5_836"/>
            <p:cNvSpPr/>
            <p:nvPr/>
          </p:nvSpPr>
          <p:spPr>
            <a:xfrm>
              <a:off x="11291058" y="6256756"/>
              <a:ext cx="375920" cy="167639"/>
            </a:xfrm>
            <a:custGeom>
              <a:avLst/>
              <a:gdLst/>
              <a:ahLst/>
              <a:cxnLst/>
              <a:rect l="l" t="t" r="r" b="b"/>
              <a:pathLst>
                <a:path w="375920" h="167639" extrusionOk="0">
                  <a:moveTo>
                    <a:pt x="269824" y="0"/>
                  </a:moveTo>
                  <a:lnTo>
                    <a:pt x="0" y="167386"/>
                  </a:lnTo>
                  <a:lnTo>
                    <a:pt x="211582" y="167386"/>
                  </a:lnTo>
                  <a:lnTo>
                    <a:pt x="375615" y="65633"/>
                  </a:lnTo>
                  <a:lnTo>
                    <a:pt x="269824" y="0"/>
                  </a:lnTo>
                  <a:close/>
                </a:path>
              </a:pathLst>
            </a:custGeom>
            <a:solidFill>
              <a:srgbClr val="4859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65" name="Google Shape;236;gc3b5b06021_5_836"/>
            <p:cNvSpPr/>
            <p:nvPr/>
          </p:nvSpPr>
          <p:spPr>
            <a:xfrm>
              <a:off x="11502632" y="6322390"/>
              <a:ext cx="404495" cy="134620"/>
            </a:xfrm>
            <a:custGeom>
              <a:avLst/>
              <a:gdLst/>
              <a:ahLst/>
              <a:cxnLst/>
              <a:rect l="l" t="t" r="r" b="b"/>
              <a:pathLst>
                <a:path w="404495" h="134620" extrusionOk="0">
                  <a:moveTo>
                    <a:pt x="328066" y="101752"/>
                  </a:moveTo>
                  <a:lnTo>
                    <a:pt x="164033" y="0"/>
                  </a:lnTo>
                  <a:lnTo>
                    <a:pt x="0" y="101752"/>
                  </a:lnTo>
                  <a:lnTo>
                    <a:pt x="328066" y="101752"/>
                  </a:lnTo>
                  <a:close/>
                </a:path>
                <a:path w="404495" h="134620" extrusionOk="0">
                  <a:moveTo>
                    <a:pt x="404418" y="101752"/>
                  </a:moveTo>
                  <a:lnTo>
                    <a:pt x="328079" y="101752"/>
                  </a:lnTo>
                  <a:lnTo>
                    <a:pt x="328079" y="134073"/>
                  </a:lnTo>
                  <a:lnTo>
                    <a:pt x="404418" y="134073"/>
                  </a:lnTo>
                  <a:lnTo>
                    <a:pt x="404418" y="101752"/>
                  </a:lnTo>
                  <a:close/>
                </a:path>
              </a:pathLst>
            </a:custGeom>
            <a:solidFill>
              <a:srgbClr val="DE202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66" name="Google Shape;237;gc3b5b06021_5_836"/>
            <p:cNvSpPr/>
            <p:nvPr/>
          </p:nvSpPr>
          <p:spPr>
            <a:xfrm>
              <a:off x="10738803" y="6487007"/>
              <a:ext cx="147954" cy="186690"/>
            </a:xfrm>
            <a:custGeom>
              <a:avLst/>
              <a:gdLst/>
              <a:ahLst/>
              <a:cxnLst/>
              <a:rect l="l" t="t" r="r" b="b"/>
              <a:pathLst>
                <a:path w="147954" h="186690" extrusionOk="0">
                  <a:moveTo>
                    <a:pt x="147523" y="0"/>
                  </a:moveTo>
                  <a:lnTo>
                    <a:pt x="106692" y="0"/>
                  </a:lnTo>
                  <a:lnTo>
                    <a:pt x="106692" y="64770"/>
                  </a:lnTo>
                  <a:lnTo>
                    <a:pt x="40830" y="64770"/>
                  </a:lnTo>
                  <a:lnTo>
                    <a:pt x="40830" y="0"/>
                  </a:lnTo>
                  <a:lnTo>
                    <a:pt x="0" y="0"/>
                  </a:lnTo>
                  <a:lnTo>
                    <a:pt x="0" y="64770"/>
                  </a:lnTo>
                  <a:lnTo>
                    <a:pt x="0" y="101600"/>
                  </a:lnTo>
                  <a:lnTo>
                    <a:pt x="0" y="186690"/>
                  </a:lnTo>
                  <a:lnTo>
                    <a:pt x="40830" y="186690"/>
                  </a:lnTo>
                  <a:lnTo>
                    <a:pt x="40830" y="101600"/>
                  </a:lnTo>
                  <a:lnTo>
                    <a:pt x="106692" y="101600"/>
                  </a:lnTo>
                  <a:lnTo>
                    <a:pt x="106692" y="186690"/>
                  </a:lnTo>
                  <a:lnTo>
                    <a:pt x="147523" y="186690"/>
                  </a:lnTo>
                  <a:lnTo>
                    <a:pt x="147523" y="101600"/>
                  </a:lnTo>
                  <a:lnTo>
                    <a:pt x="147523" y="64770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pic>
          <p:nvPicPr>
            <p:cNvPr id="67" name="Google Shape;238;gc3b5b06021_5_836"/>
            <p:cNvPicPr preferRelativeResize="0"/>
            <p:nvPr/>
          </p:nvPicPr>
          <p:blipFill rotWithShape="1">
            <a:blip r:embed="rId5" cstate="print">
              <a:alphaModFix/>
            </a:blip>
            <a:srcRect/>
            <a:stretch/>
          </p:blipFill>
          <p:spPr>
            <a:xfrm>
              <a:off x="10919763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239;gc3b5b06021_5_836"/>
            <p:cNvPicPr preferRelativeResize="0"/>
            <p:nvPr/>
          </p:nvPicPr>
          <p:blipFill rotWithShape="1">
            <a:blip r:embed="rId6" cstate="print">
              <a:alphaModFix/>
            </a:blip>
            <a:srcRect/>
            <a:stretch/>
          </p:blipFill>
          <p:spPr>
            <a:xfrm>
              <a:off x="11103432" y="6483038"/>
              <a:ext cx="150964" cy="194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240;gc3b5b06021_5_836"/>
            <p:cNvSpPr/>
            <p:nvPr/>
          </p:nvSpPr>
          <p:spPr>
            <a:xfrm>
              <a:off x="11273536" y="6487007"/>
              <a:ext cx="140970" cy="186690"/>
            </a:xfrm>
            <a:custGeom>
              <a:avLst/>
              <a:gdLst/>
              <a:ahLst/>
              <a:cxnLst/>
              <a:rect l="l" t="t" r="r" b="b"/>
              <a:pathLst>
                <a:path w="140970" h="186690" extrusionOk="0">
                  <a:moveTo>
                    <a:pt x="140957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330" y="36830"/>
                  </a:lnTo>
                  <a:lnTo>
                    <a:pt x="50330" y="186690"/>
                  </a:lnTo>
                  <a:lnTo>
                    <a:pt x="91160" y="186690"/>
                  </a:lnTo>
                  <a:lnTo>
                    <a:pt x="91160" y="36830"/>
                  </a:lnTo>
                  <a:lnTo>
                    <a:pt x="140957" y="36830"/>
                  </a:lnTo>
                  <a:lnTo>
                    <a:pt x="140957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pic>
          <p:nvPicPr>
            <p:cNvPr id="70" name="Google Shape;241;gc3b5b06021_5_836"/>
            <p:cNvPicPr preferRelativeResize="0"/>
            <p:nvPr/>
          </p:nvPicPr>
          <p:blipFill rotWithShape="1">
            <a:blip r:embed="rId7" cstate="print">
              <a:alphaModFix/>
            </a:blip>
            <a:srcRect/>
            <a:stretch/>
          </p:blipFill>
          <p:spPr>
            <a:xfrm>
              <a:off x="11612956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242;gc3b5b06021_5_836"/>
            <p:cNvPicPr preferRelativeResize="0"/>
            <p:nvPr/>
          </p:nvPicPr>
          <p:blipFill rotWithShape="1">
            <a:blip r:embed="rId8" cstate="print">
              <a:alphaModFix/>
            </a:blip>
            <a:srcRect/>
            <a:stretch/>
          </p:blipFill>
          <p:spPr>
            <a:xfrm>
              <a:off x="11796308" y="6486997"/>
              <a:ext cx="144894" cy="187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243;gc3b5b06021_5_836"/>
            <p:cNvPicPr preferRelativeResize="0"/>
            <p:nvPr/>
          </p:nvPicPr>
          <p:blipFill rotWithShape="1">
            <a:blip r:embed="rId9" cstate="print">
              <a:alphaModFix/>
            </a:blip>
            <a:srcRect/>
            <a:stretch/>
          </p:blipFill>
          <p:spPr>
            <a:xfrm>
              <a:off x="11443100" y="6487039"/>
              <a:ext cx="140131" cy="1870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3" name="Google Shape;229;gc3b5b06021_5_836"/>
          <p:cNvPicPr preferRelativeResize="0"/>
          <p:nvPr/>
        </p:nvPicPr>
        <p:blipFill rotWithShape="1">
          <a:blip r:embed="rId10" cstate="print">
            <a:alphaModFix/>
          </a:blip>
          <a:srcRect/>
          <a:stretch/>
        </p:blipFill>
        <p:spPr>
          <a:xfrm>
            <a:off x="1096278" y="6267880"/>
            <a:ext cx="3136539" cy="19435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Номер слайда 62"/>
          <p:cNvSpPr>
            <a:spLocks noGrp="1"/>
          </p:cNvSpPr>
          <p:nvPr>
            <p:ph type="sldNum" sz="quarter" idx="4294967295"/>
          </p:nvPr>
        </p:nvSpPr>
        <p:spPr>
          <a:xfrm>
            <a:off x="566897" y="6193311"/>
            <a:ext cx="435695" cy="271164"/>
          </a:xfrm>
          <a:prstGeom prst="rect">
            <a:avLst/>
          </a:prstGeom>
        </p:spPr>
        <p:txBody>
          <a:bodyPr/>
          <a:lstStyle/>
          <a:p>
            <a:pPr marL="49820">
              <a:spcBef>
                <a:spcPts val="102"/>
              </a:spcBef>
            </a:pPr>
            <a:r>
              <a:rPr lang="ru-RU" sz="1162" b="1" dirty="0">
                <a:solidFill>
                  <a:srgbClr val="4859A7"/>
                </a:solidFill>
                <a:latin typeface="Verdana" pitchFamily="34" charset="0"/>
                <a:ea typeface="Verdana" pitchFamily="34" charset="0"/>
              </a:rPr>
              <a:t>1</a:t>
            </a:r>
          </a:p>
        </p:txBody>
      </p:sp>
      <p:sp>
        <p:nvSpPr>
          <p:cNvPr id="48" name="Shape 166"/>
          <p:cNvSpPr/>
          <p:nvPr/>
        </p:nvSpPr>
        <p:spPr>
          <a:xfrm>
            <a:off x="1025646" y="1411335"/>
            <a:ext cx="4544303" cy="95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8" tIns="35718" rIns="35718" bIns="35718">
            <a:spAutoFit/>
          </a:bodyPr>
          <a:lstStyle>
            <a:lvl1pPr algn="l" defTabSz="914400">
              <a:lnSpc>
                <a:spcPct val="130000"/>
              </a:lnSpc>
              <a:defRPr sz="27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 algn="just"/>
            <a:r>
              <a:rPr lang="ru-RU" sz="2400" b="1" dirty="0" smtClean="0">
                <a:solidFill>
                  <a:srgbClr val="4A519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НОСТРОЙ объединяет </a:t>
            </a:r>
          </a:p>
          <a:p>
            <a:pPr algn="just"/>
            <a:endParaRPr lang="ru-RU" sz="2000" b="1" dirty="0" smtClean="0">
              <a:solidFill>
                <a:srgbClr val="4A519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1" name="Shape 166"/>
          <p:cNvSpPr/>
          <p:nvPr/>
        </p:nvSpPr>
        <p:spPr>
          <a:xfrm>
            <a:off x="8886346" y="1411335"/>
            <a:ext cx="1321660" cy="95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8" tIns="35718" rIns="35718" bIns="35718">
            <a:spAutoFit/>
          </a:bodyPr>
          <a:lstStyle>
            <a:lvl1pPr algn="l" defTabSz="914400">
              <a:lnSpc>
                <a:spcPct val="130000"/>
              </a:lnSpc>
              <a:defRPr sz="27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 algn="just"/>
            <a:r>
              <a:rPr lang="ru-RU" sz="2400" b="1" dirty="0" smtClean="0">
                <a:solidFill>
                  <a:srgbClr val="4A519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УФО</a:t>
            </a:r>
          </a:p>
          <a:p>
            <a:pPr algn="just"/>
            <a:endParaRPr lang="ru-RU" sz="2000" b="1" dirty="0" smtClean="0">
              <a:solidFill>
                <a:srgbClr val="4A519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2" name="Google Shape;216;gc3b5b06021_5_836"/>
          <p:cNvSpPr/>
          <p:nvPr/>
        </p:nvSpPr>
        <p:spPr>
          <a:xfrm>
            <a:off x="7004507" y="2069499"/>
            <a:ext cx="1398866" cy="93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57" tIns="70757" rIns="70757" bIns="70757" anchor="ctr" anchorCtr="0">
            <a:noAutofit/>
          </a:bodyPr>
          <a:lstStyle/>
          <a:p>
            <a:pPr>
              <a:lnSpc>
                <a:spcPct val="130000"/>
              </a:lnSpc>
              <a:buClr>
                <a:srgbClr val="C00000"/>
              </a:buClr>
              <a:buSzPts val="4500"/>
            </a:pPr>
            <a:r>
              <a:rPr lang="ru-RU" sz="4359" b="1" dirty="0" smtClean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11</a:t>
            </a:r>
            <a:endParaRPr sz="4359" b="1" dirty="0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" name="Google Shape;217;gc3b5b06021_5_836"/>
          <p:cNvSpPr/>
          <p:nvPr/>
        </p:nvSpPr>
        <p:spPr>
          <a:xfrm>
            <a:off x="8128411" y="2263754"/>
            <a:ext cx="2577180" cy="544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57" tIns="70757" rIns="70757" bIns="70757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1F3864"/>
              </a:buClr>
              <a:buSzPts val="2000"/>
            </a:pPr>
            <a:r>
              <a:rPr lang="en-US" sz="1937" dirty="0" err="1" smtClean="0">
                <a:solidFill>
                  <a:srgbClr val="4859A7"/>
                </a:solidFill>
                <a:latin typeface="Verdana"/>
                <a:ea typeface="Verdana"/>
                <a:cs typeface="Verdana"/>
                <a:sym typeface="Verdana"/>
              </a:rPr>
              <a:t>строительны</a:t>
            </a:r>
            <a:r>
              <a:rPr lang="ru-RU" sz="1937" dirty="0" smtClean="0">
                <a:solidFill>
                  <a:srgbClr val="4859A7"/>
                </a:solidFill>
                <a:latin typeface="Verdana"/>
                <a:ea typeface="Verdana"/>
                <a:cs typeface="Verdana"/>
                <a:sym typeface="Verdana"/>
              </a:rPr>
              <a:t>х</a:t>
            </a:r>
            <a:r>
              <a:rPr lang="en-US" sz="1937" dirty="0" smtClean="0">
                <a:solidFill>
                  <a:srgbClr val="4859A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37" dirty="0">
                <a:solidFill>
                  <a:srgbClr val="4859A7"/>
                </a:solidFill>
                <a:latin typeface="Verdana"/>
                <a:ea typeface="Verdana"/>
                <a:cs typeface="Verdana"/>
                <a:sym typeface="Verdana"/>
              </a:rPr>
              <a:t>СРО</a:t>
            </a:r>
            <a:endParaRPr sz="1356" dirty="0">
              <a:solidFill>
                <a:srgbClr val="4859A7"/>
              </a:solidFill>
            </a:endParaRPr>
          </a:p>
        </p:txBody>
      </p:sp>
      <p:sp>
        <p:nvSpPr>
          <p:cNvPr id="54" name="Google Shape;218;gc3b5b06021_5_836">
            <a:extLst>
              <a:ext uri="{FF2B5EF4-FFF2-40B4-BE49-F238E27FC236}">
                <a16:creationId xmlns:a16="http://schemas.microsoft.com/office/drawing/2014/main" xmlns="" id="{E46F6FF4-94D9-4828-BB6F-A4FA157BE328}"/>
              </a:ext>
            </a:extLst>
          </p:cNvPr>
          <p:cNvSpPr/>
          <p:nvPr/>
        </p:nvSpPr>
        <p:spPr>
          <a:xfrm>
            <a:off x="6676286" y="3072527"/>
            <a:ext cx="1064987" cy="93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57" tIns="70757" rIns="70757" bIns="70757" anchor="ctr" anchorCtr="0">
            <a:noAutofit/>
          </a:bodyPr>
          <a:lstStyle/>
          <a:p>
            <a:pPr algn="r">
              <a:lnSpc>
                <a:spcPct val="130000"/>
              </a:lnSpc>
              <a:buClr>
                <a:srgbClr val="C00000"/>
              </a:buClr>
              <a:buSzPts val="4500"/>
            </a:pPr>
            <a:r>
              <a:rPr lang="ru-RU" sz="4359" b="1" dirty="0" smtClean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5</a:t>
            </a:r>
            <a:endParaRPr sz="4359" b="1" dirty="0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" name="Google Shape;219;gc3b5b06021_5_836">
            <a:extLst>
              <a:ext uri="{FF2B5EF4-FFF2-40B4-BE49-F238E27FC236}">
                <a16:creationId xmlns:a16="http://schemas.microsoft.com/office/drawing/2014/main" xmlns="" id="{7A17D9EF-DBB3-44F1-9DD7-4ACBE0FEE713}"/>
              </a:ext>
            </a:extLst>
          </p:cNvPr>
          <p:cNvSpPr/>
          <p:nvPr/>
        </p:nvSpPr>
        <p:spPr>
          <a:xfrm>
            <a:off x="8126706" y="3354058"/>
            <a:ext cx="2537078" cy="544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57" tIns="70757" rIns="70757" bIns="70757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1F3864"/>
              </a:buClr>
              <a:buSzPts val="2000"/>
            </a:pPr>
            <a:r>
              <a:rPr lang="en-US" sz="1937" dirty="0" err="1" smtClean="0">
                <a:solidFill>
                  <a:srgbClr val="4859A7"/>
                </a:solidFill>
                <a:latin typeface="Verdana"/>
                <a:ea typeface="Verdana"/>
                <a:cs typeface="Verdana"/>
                <a:sym typeface="Verdana"/>
              </a:rPr>
              <a:t>субъект</a:t>
            </a:r>
            <a:r>
              <a:rPr lang="ru-RU" sz="1937" dirty="0" err="1" smtClean="0">
                <a:solidFill>
                  <a:srgbClr val="4859A7"/>
                </a:solidFill>
                <a:latin typeface="Verdana"/>
                <a:ea typeface="Verdana"/>
                <a:cs typeface="Verdana"/>
                <a:sym typeface="Verdana"/>
              </a:rPr>
              <a:t>ов</a:t>
            </a:r>
            <a:r>
              <a:rPr lang="en-US" sz="1937" dirty="0" smtClean="0">
                <a:solidFill>
                  <a:srgbClr val="4859A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37" dirty="0">
                <a:solidFill>
                  <a:srgbClr val="4859A7"/>
                </a:solidFill>
                <a:latin typeface="Verdana"/>
                <a:ea typeface="Verdana"/>
                <a:cs typeface="Verdana"/>
                <a:sym typeface="Verdana"/>
              </a:rPr>
              <a:t>РФ</a:t>
            </a:r>
            <a:endParaRPr sz="1356" dirty="0">
              <a:solidFill>
                <a:srgbClr val="4859A7"/>
              </a:solidFill>
            </a:endParaRPr>
          </a:p>
        </p:txBody>
      </p:sp>
      <p:sp>
        <p:nvSpPr>
          <p:cNvPr id="56" name="Google Shape;224;gc3b5b06021_5_836"/>
          <p:cNvSpPr/>
          <p:nvPr/>
        </p:nvSpPr>
        <p:spPr>
          <a:xfrm>
            <a:off x="7083111" y="4173783"/>
            <a:ext cx="3991613" cy="93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57" tIns="70757" rIns="70757" bIns="70757" anchor="ctr" anchorCtr="0">
            <a:noAutofit/>
          </a:bodyPr>
          <a:lstStyle/>
          <a:p>
            <a:pPr lvl="0">
              <a:lnSpc>
                <a:spcPct val="130000"/>
              </a:lnSpc>
              <a:buClr>
                <a:srgbClr val="C00000"/>
              </a:buClr>
              <a:buSzPts val="4500"/>
            </a:pPr>
            <a:r>
              <a:rPr lang="ru-RU" sz="4359" b="1" dirty="0" smtClean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8,4</a:t>
            </a:r>
            <a:r>
              <a:rPr lang="en-US" sz="4359" b="1" dirty="0" smtClean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422" b="1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тыс.</a:t>
            </a:r>
            <a:r>
              <a:rPr lang="en-US" sz="2712" dirty="0">
                <a:solidFill>
                  <a:srgbClr val="4859A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37" dirty="0">
                <a:solidFill>
                  <a:srgbClr val="4859A7"/>
                </a:solidFill>
                <a:latin typeface="Verdana"/>
                <a:ea typeface="Verdana"/>
                <a:cs typeface="Verdana"/>
                <a:sym typeface="Verdana"/>
              </a:rPr>
              <a:t>компаний</a:t>
            </a:r>
            <a:r>
              <a:rPr lang="ru-RU" sz="2422" b="1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endParaRPr sz="2422" b="1" dirty="0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" name="Google Shape;223;gc3b5b06021_5_836"/>
          <p:cNvSpPr/>
          <p:nvPr/>
        </p:nvSpPr>
        <p:spPr>
          <a:xfrm>
            <a:off x="7165039" y="4640314"/>
            <a:ext cx="3323465" cy="1144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57" tIns="70757" rIns="70757" bIns="70757" anchor="t" anchorCtr="0">
            <a:noAutofit/>
          </a:bodyPr>
          <a:lstStyle/>
          <a:p>
            <a:pPr>
              <a:buClr>
                <a:srgbClr val="1F3864"/>
              </a:buClr>
              <a:buSzPts val="2000"/>
            </a:pPr>
            <a:r>
              <a:rPr lang="en-US" sz="1937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                     </a:t>
            </a:r>
            <a:r>
              <a:rPr lang="ru-RU" sz="1937" dirty="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r>
              <a:rPr lang="en-US" sz="1453" dirty="0">
                <a:solidFill>
                  <a:srgbClr val="4859A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356" dirty="0">
              <a:solidFill>
                <a:srgbClr val="4859A7"/>
              </a:solidFill>
            </a:endParaRPr>
          </a:p>
          <a:p>
            <a:pPr algn="just">
              <a:buClr>
                <a:srgbClr val="1F3864"/>
              </a:buClr>
              <a:buSzPts val="1500"/>
            </a:pPr>
            <a:r>
              <a:rPr lang="ru-RU" sz="1453" dirty="0" smtClean="0">
                <a:solidFill>
                  <a:srgbClr val="4859A7"/>
                </a:solidFill>
                <a:latin typeface="Verdana"/>
                <a:ea typeface="Verdana"/>
                <a:cs typeface="Verdana"/>
                <a:sym typeface="Verdana"/>
              </a:rPr>
              <a:t>региональных членов </a:t>
            </a:r>
            <a:r>
              <a:rPr lang="ru-RU" sz="1453" dirty="0">
                <a:solidFill>
                  <a:srgbClr val="4859A7"/>
                </a:solidFill>
                <a:latin typeface="Verdana"/>
                <a:ea typeface="Verdana"/>
                <a:cs typeface="Verdana"/>
                <a:sym typeface="Verdana"/>
              </a:rPr>
              <a:t>СРО в области </a:t>
            </a:r>
            <a:r>
              <a:rPr lang="ru-RU" sz="1453" dirty="0" smtClean="0">
                <a:solidFill>
                  <a:srgbClr val="4859A7"/>
                </a:solidFill>
                <a:latin typeface="Verdana"/>
                <a:ea typeface="Verdana"/>
                <a:cs typeface="Verdana"/>
                <a:sym typeface="Verdana"/>
              </a:rPr>
              <a:t>строительства</a:t>
            </a:r>
            <a:endParaRPr lang="ru-RU" sz="1453" dirty="0">
              <a:solidFill>
                <a:srgbClr val="4859A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0158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 cstate="print"/>
          <a:srcRect l="12125" t="45392" r="42567"/>
          <a:stretch>
            <a:fillRect/>
          </a:stretch>
        </p:blipFill>
        <p:spPr>
          <a:xfrm>
            <a:off x="911" y="55292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3639" y="192087"/>
            <a:ext cx="10515600" cy="66037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Реестры ведут Национальные объединения: </a:t>
            </a:r>
            <a:br>
              <a:rPr lang="ru-RU" sz="1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</a:br>
            <a:r>
              <a:rPr lang="ru-RU" sz="1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НОПРИЗ в области изысканий и проектирования (171 проектная СРО и 47 СРО, выполняющих инженерные изыскания)</a:t>
            </a:r>
            <a:endParaRPr lang="ru-RU" sz="1800" b="1" dirty="0">
              <a:solidFill>
                <a:srgbClr val="FF000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7</a:t>
            </a:fld>
            <a:endParaRPr dirty="0"/>
          </a:p>
        </p:txBody>
      </p:sp>
      <p:grpSp>
        <p:nvGrpSpPr>
          <p:cNvPr id="2" name="Group 14"/>
          <p:cNvGrpSpPr/>
          <p:nvPr/>
        </p:nvGrpSpPr>
        <p:grpSpPr>
          <a:xfrm>
            <a:off x="926380" y="6016930"/>
            <a:ext cx="10962864" cy="545027"/>
            <a:chOff x="0" y="0"/>
            <a:chExt cx="10962863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 cstate="print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Picture 19" descr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58103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" name="Рисунок 17" descr="imagesZOV0CZ36.jpg"/>
          <p:cNvPicPr>
            <a:picLocks noChangeAspect="1"/>
          </p:cNvPicPr>
          <p:nvPr/>
        </p:nvPicPr>
        <p:blipFill>
          <a:blip r:embed="rId5" cstate="print"/>
          <a:srcRect r="9246" b="9246"/>
          <a:stretch>
            <a:fillRect/>
          </a:stretch>
        </p:blipFill>
        <p:spPr>
          <a:xfrm>
            <a:off x="10969239" y="382217"/>
            <a:ext cx="1152128" cy="115212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 t="27818" b="26428"/>
          <a:stretch>
            <a:fillRect/>
          </a:stretch>
        </p:blipFill>
        <p:spPr bwMode="auto">
          <a:xfrm>
            <a:off x="926380" y="2043684"/>
            <a:ext cx="2530451" cy="257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 l="15381" t="24404" r="14738" b="5793"/>
          <a:stretch>
            <a:fillRect/>
          </a:stretch>
        </p:blipFill>
        <p:spPr bwMode="auto">
          <a:xfrm>
            <a:off x="3817008" y="1344215"/>
            <a:ext cx="7278168" cy="4089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45455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 cstate="print"/>
          <a:srcRect l="12125" t="45392" r="42567"/>
          <a:stretch>
            <a:fillRect/>
          </a:stretch>
        </p:blipFill>
        <p:spPr>
          <a:xfrm>
            <a:off x="-543" y="55292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8</a:t>
            </a:fld>
            <a:endParaRPr dirty="0"/>
          </a:p>
        </p:txBody>
      </p:sp>
      <p:grpSp>
        <p:nvGrpSpPr>
          <p:cNvPr id="2" name="Group 14"/>
          <p:cNvGrpSpPr/>
          <p:nvPr/>
        </p:nvGrpSpPr>
        <p:grpSpPr>
          <a:xfrm>
            <a:off x="873056" y="6087858"/>
            <a:ext cx="10962864" cy="545027"/>
            <a:chOff x="0" y="0"/>
            <a:chExt cx="10962863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 cstate="print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Picture 19" descr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58103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277130" y="197333"/>
            <a:ext cx="10783863" cy="862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/>
          <a:p>
            <a:pPr lvl="0" algn="ctr"/>
            <a:r>
              <a:rPr lang="ru-RU" sz="12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Calibri Light"/>
              </a:rPr>
              <a:t>Состав сведений, содержащихся в едином реестре о членах саморегулируемых организаций в области инженерных изысканий, архитектурно-строительного проектирования, строительства, реконструкции, капитального ремонта, </a:t>
            </a:r>
          </a:p>
          <a:p>
            <a:pPr lvl="0" algn="ctr"/>
            <a:r>
              <a:rPr lang="ru-RU" sz="12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Calibri Light"/>
              </a:rPr>
              <a:t>сноса объектов капитального строительства и их обязательствах Постановление Правительства РФ </a:t>
            </a:r>
          </a:p>
          <a:p>
            <a:pPr lvl="0" algn="ctr"/>
            <a:r>
              <a:rPr lang="ru-RU" sz="12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Calibri Light"/>
              </a:rPr>
              <a:t>от 25 мая 2022 г. N 945</a:t>
            </a:r>
          </a:p>
          <a:p>
            <a:endParaRPr lang="ru-RU" sz="1200" b="1" dirty="0" smtClean="0">
              <a:solidFill>
                <a:srgbClr val="FF0000"/>
              </a:solidFill>
              <a:latin typeface="Verdana"/>
              <a:ea typeface="Verdana"/>
              <a:cs typeface="Verdana"/>
              <a:sym typeface="Calibri Light"/>
            </a:endParaRPr>
          </a:p>
        </p:txBody>
      </p:sp>
      <p:pic>
        <p:nvPicPr>
          <p:cNvPr id="22" name="Рисунок 21" descr="imagesZOV0CZ36.jpg"/>
          <p:cNvPicPr>
            <a:picLocks noChangeAspect="1"/>
          </p:cNvPicPr>
          <p:nvPr/>
        </p:nvPicPr>
        <p:blipFill>
          <a:blip r:embed="rId5" cstate="print"/>
          <a:srcRect r="9246" b="9246"/>
          <a:stretch>
            <a:fillRect/>
          </a:stretch>
        </p:blipFill>
        <p:spPr>
          <a:xfrm>
            <a:off x="10904433" y="55292"/>
            <a:ext cx="1152128" cy="115212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5851" y="922949"/>
            <a:ext cx="11610069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1. Сведения реестра членов саморегулируемой организации (ИНН, наименование, контактные данные и т.п.)</a:t>
            </a:r>
            <a:endParaRPr lang="ru-RU" sz="1500" dirty="0" smtClean="0">
              <a:hlinkClick r:id="rId6"/>
            </a:endParaRPr>
          </a:p>
          <a:p>
            <a:r>
              <a:rPr lang="ru-RU" sz="1500" dirty="0" smtClean="0"/>
              <a:t>2</a:t>
            </a:r>
            <a:r>
              <a:rPr lang="ru-RU" sz="1500" b="1" dirty="0" smtClean="0"/>
              <a:t>. Сведения о наличии (отсутствии) у члена СРО права, предусмотренного частью 3 статьи 55</a:t>
            </a:r>
            <a:r>
              <a:rPr lang="ru-RU" sz="1500" b="1" baseline="30000" dirty="0" smtClean="0"/>
              <a:t> 8</a:t>
            </a:r>
            <a:r>
              <a:rPr lang="ru-RU" sz="1500" b="1" dirty="0" smtClean="0"/>
              <a:t> Градостроительного кодекса Российской Федерации (размер взноса в компенсационный фонд обеспечения договорных обязательств саморегулируемой организации, размер страховой суммы по договору о страховании риска ответственности за нарушение членом саморегулируемой организации условий договора подряда на выполнение инженерных изысканий, подготовку проектной документации, договора строительного подряда, договора подряда на осуществление сноса, заключенных с использованием конкурентных способов определения поставщиков (подрядчиков, исполнителей) в соответствии с законодательством Российской Федерации о контрактной системе в сфере закупок товаров, работ, услуг для обеспечения государственных и муниципальных нужд, законодательством Российской Федерации о закупках товаров, работ, услуг отдельными видами юридических лиц или в иных случаях по результатам торгов (конкурсов, аукционов), если в соответствии с законодательством Российской Федерации проведение торгов (конкурсов, аукционов) для заключения соответствующих договоров является обязательным (далее - с использованием конкурентных способов), дата уплаты взноса (дополнительного взноса) в такой фонд саморегулируемой организации, дата приостановления права выполнять инженерные изыскания, осуществлять подготовку проектной документации, строительство, реконструкцию, капитальный ремонт, снос объектов капитального строительства).</a:t>
            </a:r>
            <a:endParaRPr lang="ru-RU" sz="1500" b="1" dirty="0" smtClean="0">
              <a:hlinkClick r:id="rId7"/>
            </a:endParaRPr>
          </a:p>
          <a:p>
            <a:r>
              <a:rPr lang="ru-RU" sz="1500" dirty="0" smtClean="0"/>
              <a:t>3. Сведения о наличии (отсутствии) у члена СРО права выполнять инженерные изыскания, осуществлять подготовку проектной документации, строительство, реконструкцию, капитальный ремонт, снос особо опасных, технически сложных и уникальных объектов, кроме объектов использования атомной энергии.</a:t>
            </a:r>
            <a:endParaRPr lang="ru-RU" sz="1500" dirty="0" smtClean="0">
              <a:hlinkClick r:id="rId8"/>
            </a:endParaRPr>
          </a:p>
          <a:p>
            <a:r>
              <a:rPr lang="ru-RU" sz="1500" dirty="0" smtClean="0"/>
              <a:t>4. Сведения о наличии (отсутствии) у члена СРО права выполнять инженерные изыскания, осуществлять подготовку проектной документации, строительство, реконструкцию, капитальный ремонт, снос объектов использования атомной энергии.</a:t>
            </a:r>
            <a:endParaRPr lang="ru-RU" sz="1500" dirty="0" smtClean="0">
              <a:hlinkClick r:id="rId8"/>
            </a:endParaRPr>
          </a:p>
          <a:p>
            <a:r>
              <a:rPr lang="ru-RU" sz="1500" dirty="0" smtClean="0"/>
              <a:t>5. Уровень ответственности члена СРО по обязательствам (простой, первый, второй, третий, четвертый или пятый) КФ ВВ.</a:t>
            </a:r>
            <a:endParaRPr lang="ru-RU" sz="1500" dirty="0" smtClean="0">
              <a:hlinkClick r:id="rId9"/>
            </a:endParaRPr>
          </a:p>
          <a:p>
            <a:r>
              <a:rPr lang="ru-RU" sz="1500" dirty="0" smtClean="0"/>
              <a:t>6</a:t>
            </a:r>
            <a:r>
              <a:rPr lang="ru-RU" sz="1500" b="1" dirty="0" smtClean="0"/>
              <a:t>. Уровень ответственности члена СРО по обязательствам (первый, второй, третий, четвертый или пятый), КФ ОДО.</a:t>
            </a:r>
            <a:endParaRPr lang="ru-RU" sz="1500" b="1" dirty="0" smtClean="0">
              <a:hlinkClick r:id="rId10"/>
            </a:endParaRPr>
          </a:p>
          <a:p>
            <a:r>
              <a:rPr lang="ru-RU" sz="1500" dirty="0" smtClean="0"/>
              <a:t>7. Фактический совокупный размер обязательств члена СРО по договорам подряда на выполнение инженерных изысканий, подготовку проектной документации, договорам строительного подряда, договорам подряда на осуществление сноса, заключенным с использованием конкурентных способов.</a:t>
            </a:r>
            <a:endParaRPr lang="ru-RU" sz="1500" dirty="0" smtClean="0">
              <a:hlinkClick r:id="rId11"/>
            </a:endParaRPr>
          </a:p>
          <a:p>
            <a:endParaRPr lang="ru-RU" sz="1000" dirty="0" smtClean="0"/>
          </a:p>
        </p:txBody>
      </p:sp>
    </p:spTree>
    <p:extLst>
      <p:ext uri="{BB962C8B-B14F-4D97-AF65-F5344CB8AC3E}">
        <p14:creationId xmlns:p14="http://schemas.microsoft.com/office/powerpoint/2010/main" val="11245455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 cstate="print"/>
          <a:srcRect l="12125" t="45392" r="42567"/>
          <a:stretch>
            <a:fillRect/>
          </a:stretch>
        </p:blipFill>
        <p:spPr>
          <a:xfrm>
            <a:off x="911" y="55292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68884" y="55293"/>
            <a:ext cx="10515600" cy="110693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Поиск члена СРО по ИНН, по наименованию</a:t>
            </a:r>
            <a:endParaRPr lang="ru-RU" sz="1600" b="1" dirty="0">
              <a:solidFill>
                <a:srgbClr val="FF000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9</a:t>
            </a:fld>
            <a:endParaRPr dirty="0"/>
          </a:p>
        </p:txBody>
      </p:sp>
      <p:grpSp>
        <p:nvGrpSpPr>
          <p:cNvPr id="2" name="Group 14"/>
          <p:cNvGrpSpPr/>
          <p:nvPr/>
        </p:nvGrpSpPr>
        <p:grpSpPr>
          <a:xfrm>
            <a:off x="926380" y="6016930"/>
            <a:ext cx="10962864" cy="545027"/>
            <a:chOff x="0" y="0"/>
            <a:chExt cx="10962863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 cstate="print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Picture 19" descr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58103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12885" t="15787" r="13137" b="11397"/>
          <a:stretch>
            <a:fillRect/>
          </a:stretch>
        </p:blipFill>
        <p:spPr bwMode="auto">
          <a:xfrm>
            <a:off x="683664" y="878949"/>
            <a:ext cx="9366190" cy="5185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0442961" y="2506234"/>
            <a:ext cx="1393651" cy="1200327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Право должно иметь статус «действует»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3" name="Рисунок 12" descr="picture83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75492" y="146124"/>
            <a:ext cx="2039596" cy="148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455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6923</TotalTime>
  <Words>1575</Words>
  <Application>Microsoft Office PowerPoint</Application>
  <PresentationFormat>Широкоэкранный</PresentationFormat>
  <Paragraphs>118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Gotham Pro Light Regular</vt:lpstr>
      <vt:lpstr>Roboto Condensed</vt:lpstr>
      <vt:lpstr>Times New Roman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Реестры ведут Национальные объединения.  НОСТРОЙ – в области строительства</vt:lpstr>
      <vt:lpstr>Презентация PowerPoint</vt:lpstr>
      <vt:lpstr>Реестры ведут Национальные объединения:  НОПРИЗ в области изысканий и проектирования (171 проектная СРО и 47 СРО, выполняющих инженерные изыскания)</vt:lpstr>
      <vt:lpstr>Презентация PowerPoint</vt:lpstr>
      <vt:lpstr>Поиск члена СРО по ИНН, по наименованию</vt:lpstr>
      <vt:lpstr>Презентация PowerPoint</vt:lpstr>
      <vt:lpstr>Что с выписками из реестра?</vt:lpstr>
      <vt:lpstr>В целях проверки сведений реестра Выписка из реестра оснащена QR-кодом</vt:lpstr>
      <vt:lpstr>Минфин и Минстрой России о подтверждении членства участника в СРО для участия в закупках по Закону № 44-ФЗ </vt:lpstr>
      <vt:lpstr>Требования к участникам закупки (Пример) </vt:lpstr>
      <vt:lpstr>ВЫВОД: ЗАКАЗЧИКАМ НА ЗАМЕТКУ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Наталья Михайловна Разумова</dc:creator>
  <cp:lastModifiedBy>Наталья Игоревна Мартынюк</cp:lastModifiedBy>
  <cp:revision>209</cp:revision>
  <dcterms:modified xsi:type="dcterms:W3CDTF">2022-10-31T12:58:17Z</dcterms:modified>
</cp:coreProperties>
</file>