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312" r:id="rId9"/>
    <p:sldId id="284" r:id="rId10"/>
    <p:sldId id="285" r:id="rId11"/>
    <p:sldId id="304" r:id="rId12"/>
    <p:sldId id="286" r:id="rId13"/>
    <p:sldId id="310" r:id="rId14"/>
    <p:sldId id="306" r:id="rId15"/>
    <p:sldId id="287" r:id="rId16"/>
    <p:sldId id="308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314" r:id="rId26"/>
    <p:sldId id="296" r:id="rId27"/>
    <p:sldId id="297" r:id="rId28"/>
    <p:sldId id="298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86447" autoAdjust="0"/>
  </p:normalViewPr>
  <p:slideViewPr>
    <p:cSldViewPr>
      <p:cViewPr varScale="1">
        <p:scale>
          <a:sx n="90" d="100"/>
          <a:sy n="90" d="100"/>
        </p:scale>
        <p:origin x="-5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9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0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5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2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9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AC4F-D5B6-426F-8263-FD828A0A0D69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4FA0B-4D5C-4E74-92AE-6AFED859F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1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4249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1</a:t>
            </a:r>
          </a:p>
          <a:p>
            <a:r>
              <a:rPr lang="ru-RU" b="1" dirty="0" err="1" smtClean="0"/>
              <a:t>Быканов</a:t>
            </a:r>
            <a:r>
              <a:rPr lang="ru-RU" b="1" dirty="0" smtClean="0"/>
              <a:t> </a:t>
            </a:r>
            <a:r>
              <a:rPr lang="ru-RU" b="1" dirty="0"/>
              <a:t>Николай Степанович, президент СРО «</a:t>
            </a:r>
            <a:r>
              <a:rPr lang="ru-RU" b="1" dirty="0" err="1"/>
              <a:t>Промспорт</a:t>
            </a:r>
            <a:r>
              <a:rPr lang="ru-RU" b="1" dirty="0"/>
              <a:t>»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Саморегулирование в промышленном производстве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Анализ и предложение </a:t>
            </a:r>
            <a:r>
              <a:rPr lang="ru-RU" sz="2400" b="1" dirty="0">
                <a:solidFill>
                  <a:srgbClr val="002060"/>
                </a:solidFill>
              </a:rPr>
              <a:t>двух промышленных СРО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ЦентрРеахим</a:t>
            </a:r>
            <a:r>
              <a:rPr lang="ru-RU" sz="2400" b="1" dirty="0">
                <a:solidFill>
                  <a:srgbClr val="002060"/>
                </a:solidFill>
              </a:rPr>
              <a:t> (ГРНСРО 0002) и </a:t>
            </a:r>
            <a:r>
              <a:rPr lang="ru-RU" sz="2400" b="1" dirty="0" err="1">
                <a:solidFill>
                  <a:srgbClr val="002060"/>
                </a:solidFill>
              </a:rPr>
              <a:t>Промспорт</a:t>
            </a:r>
            <a:r>
              <a:rPr lang="ru-RU" sz="2400" b="1" dirty="0">
                <a:solidFill>
                  <a:srgbClr val="002060"/>
                </a:solidFill>
              </a:rPr>
              <a:t> (ГРНСРО 0005)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pPr indent="361950"/>
            <a:r>
              <a:rPr lang="ru-RU" b="1" dirty="0"/>
              <a:t>Рассмотрев «Концепцию развития саморегулирования» предложенную Минэкономразвития России констатируем: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- о промышленном производстве упомянуто  вскользь;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- документ не представляет интересы потребителей продукции;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- документ не представляет интересы производителей продукции.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r"/>
            <a:r>
              <a:rPr lang="ru-RU" b="1" i="1" dirty="0"/>
              <a:t>В дальнейшем под продукцией </a:t>
            </a:r>
            <a:endParaRPr lang="ru-RU" b="1" i="1" dirty="0" smtClean="0"/>
          </a:p>
          <a:p>
            <a:pPr algn="r"/>
            <a:r>
              <a:rPr lang="ru-RU" b="1" i="1" dirty="0" smtClean="0"/>
              <a:t>понимаются </a:t>
            </a:r>
            <a:r>
              <a:rPr lang="ru-RU" b="1" i="1" dirty="0"/>
              <a:t>товары и услуги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7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10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Второй </a:t>
            </a:r>
            <a:r>
              <a:rPr lang="ru-RU" b="1" u="sng" dirty="0">
                <a:solidFill>
                  <a:srgbClr val="C00000"/>
                </a:solidFill>
              </a:rPr>
              <a:t>этап: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разработка  членом СРО стандартов организаций (</a:t>
            </a:r>
            <a:r>
              <a:rPr lang="ru-RU" sz="2400" b="1" dirty="0" err="1">
                <a:solidFill>
                  <a:srgbClr val="C00000"/>
                </a:solidFill>
              </a:rPr>
              <a:t>СтО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все позиции конкретной </a:t>
            </a:r>
            <a:r>
              <a:rPr lang="ru-RU" sz="2400" b="1" dirty="0" smtClean="0">
                <a:solidFill>
                  <a:srgbClr val="C00000"/>
                </a:solidFill>
              </a:rPr>
              <a:t>продукции</a:t>
            </a:r>
            <a:endParaRPr lang="ru-RU" sz="2400" dirty="0"/>
          </a:p>
          <a:p>
            <a:r>
              <a:rPr lang="ru-RU" b="1" dirty="0"/>
              <a:t> </a:t>
            </a:r>
            <a:endParaRPr lang="ru-RU" b="1" dirty="0" smtClean="0"/>
          </a:p>
          <a:p>
            <a:endParaRPr lang="ru-RU" dirty="0"/>
          </a:p>
          <a:p>
            <a:pPr algn="just"/>
            <a:r>
              <a:rPr lang="ru-RU" sz="2400" b="1" dirty="0"/>
              <a:t>Назначение стандарта организации (</a:t>
            </a:r>
            <a:r>
              <a:rPr lang="ru-RU" sz="2400" b="1" dirty="0" err="1"/>
              <a:t>СтО</a:t>
            </a:r>
            <a:r>
              <a:rPr lang="ru-RU" sz="2400" b="1" dirty="0"/>
              <a:t>): сообщить потребителю о двух показателях качествах продукции – о правилах безопасного использования и рыночных преимущества конкретной позиции продукции.</a:t>
            </a:r>
            <a:endParaRPr lang="ru-RU" sz="2400" dirty="0"/>
          </a:p>
          <a:p>
            <a:pPr algn="just"/>
            <a:r>
              <a:rPr lang="ru-RU" sz="2400" b="1" dirty="0"/>
              <a:t> </a:t>
            </a:r>
            <a:endParaRPr lang="ru-RU" sz="2400" b="1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Основой названия стандарта организации является идентификатор продукции, зарегистрированный на первом этапе в </a:t>
            </a:r>
            <a:r>
              <a:rPr lang="ru-RU" sz="2400" b="1" dirty="0" err="1"/>
              <a:t>идентификационно</a:t>
            </a:r>
            <a:r>
              <a:rPr lang="ru-RU" sz="2400" b="1" dirty="0"/>
              <a:t>-информационной системе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3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604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Слайд </a:t>
            </a:r>
            <a:r>
              <a:rPr lang="ru-RU" b="1" i="1" dirty="0" smtClean="0"/>
              <a:t>11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 </a:t>
            </a:r>
          </a:p>
          <a:p>
            <a:pPr algn="ctr"/>
            <a:r>
              <a:rPr lang="ru-RU" sz="2400" b="1" dirty="0"/>
              <a:t>Зоны </a:t>
            </a:r>
            <a:r>
              <a:rPr lang="ru-RU" sz="2400" b="1" dirty="0" smtClean="0"/>
              <a:t>действия стандартов </a:t>
            </a:r>
          </a:p>
          <a:p>
            <a:r>
              <a:rPr lang="ru-RU" dirty="0" smtClean="0"/>
              <a:t>     </a:t>
            </a:r>
          </a:p>
          <a:p>
            <a:r>
              <a:rPr lang="ru-RU" dirty="0" smtClean="0"/>
              <a:t>                                                              </a:t>
            </a:r>
            <a:r>
              <a:rPr lang="ru-RU" sz="2400" b="1" dirty="0" smtClean="0"/>
              <a:t>Качество</a:t>
            </a:r>
          </a:p>
          <a:p>
            <a:r>
              <a:rPr lang="ru-RU" sz="2400" b="1" dirty="0" smtClean="0"/>
              <a:t>                                                продукции    </a:t>
            </a:r>
            <a:r>
              <a:rPr lang="ru-RU" sz="2400" dirty="0" smtClean="0"/>
              <a:t>                      </a:t>
            </a:r>
          </a:p>
          <a:p>
            <a:r>
              <a:rPr lang="ru-RU" dirty="0" smtClean="0"/>
              <a:t>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Зона стандартов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предприятия и </a:t>
            </a:r>
            <a:r>
              <a:rPr lang="ru-RU" b="1" i="1" dirty="0" smtClean="0">
                <a:solidFill>
                  <a:srgbClr val="FF0000"/>
                </a:solidFill>
              </a:rPr>
              <a:t>СРО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(преимущество)</a:t>
            </a:r>
            <a:endParaRPr lang="ru-RU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ru-RU" b="1" i="1" dirty="0" smtClean="0"/>
              <a:t>Уровень безопасности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использования 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Зона 			                                      </a:t>
            </a: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национальных </a:t>
            </a:r>
            <a:r>
              <a:rPr lang="ru-RU" b="1" i="1" dirty="0" smtClean="0">
                <a:solidFill>
                  <a:srgbClr val="00B0F0"/>
                </a:solidFill>
              </a:rPr>
              <a:t>стандартов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(обязанность )</a:t>
            </a:r>
            <a:r>
              <a:rPr lang="ru-RU" sz="2000" b="1" dirty="0" smtClean="0"/>
              <a:t>                                                                                                               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                                 Ассортимент</a:t>
            </a:r>
          </a:p>
          <a:p>
            <a:r>
              <a:rPr lang="ru-RU" sz="2000" b="1" dirty="0" smtClean="0"/>
              <a:t>                                                                                                                   продукции</a:t>
            </a:r>
          </a:p>
          <a:p>
            <a:r>
              <a:rPr lang="ru-RU" dirty="0"/>
              <a:t> 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937512" y="2312489"/>
            <a:ext cx="8511" cy="30522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932440" y="5364703"/>
            <a:ext cx="4383976" cy="983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492588" y="4744313"/>
            <a:ext cx="266328" cy="5957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23155" y="4769003"/>
            <a:ext cx="266328" cy="595700"/>
          </a:xfrm>
          <a:prstGeom prst="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508104" y="3828323"/>
            <a:ext cx="283617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944121" y="3068960"/>
            <a:ext cx="283617" cy="1673763"/>
          </a:xfrm>
          <a:prstGeom prst="triangle">
            <a:avLst>
              <a:gd name="adj" fmla="val 438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387750" y="3468283"/>
            <a:ext cx="283617" cy="127444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>
            <a:off x="2195736" y="4115702"/>
            <a:ext cx="1710189" cy="637220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067944" y="5029591"/>
            <a:ext cx="32933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067944" y="3468283"/>
            <a:ext cx="1296144" cy="24874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026385" y="4752922"/>
            <a:ext cx="371396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187624" y="5029591"/>
            <a:ext cx="2592288" cy="1257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83768" y="3140968"/>
            <a:ext cx="1296144" cy="2880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3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 smtClean="0"/>
              <a:t>Слай</a:t>
            </a:r>
            <a:r>
              <a:rPr lang="ru-RU" b="1" i="1" dirty="0" smtClean="0"/>
              <a:t> 12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Третий </a:t>
            </a:r>
            <a:r>
              <a:rPr lang="ru-RU" b="1" u="sng" dirty="0">
                <a:solidFill>
                  <a:srgbClr val="C00000"/>
                </a:solidFill>
              </a:rPr>
              <a:t>этап: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экспертиза стандарта организации (</a:t>
            </a:r>
            <a:r>
              <a:rPr lang="ru-RU" sz="2400" b="1" dirty="0" err="1">
                <a:solidFill>
                  <a:srgbClr val="C00000"/>
                </a:solidFill>
              </a:rPr>
              <a:t>СтО</a:t>
            </a:r>
            <a:r>
              <a:rPr lang="ru-RU" sz="2400" b="1" dirty="0">
                <a:solidFill>
                  <a:srgbClr val="C00000"/>
                </a:solidFill>
              </a:rPr>
              <a:t>) правлением СРО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предмет достоверности информации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стандарта </a:t>
            </a:r>
            <a:r>
              <a:rPr lang="ru-RU" sz="2400" b="1" dirty="0">
                <a:solidFill>
                  <a:srgbClr val="C00000"/>
                </a:solidFill>
              </a:rPr>
              <a:t>организации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утверждение его в качестве стандарта СРО (</a:t>
            </a:r>
            <a:r>
              <a:rPr lang="ru-RU" sz="2400" b="1" dirty="0" err="1">
                <a:solidFill>
                  <a:srgbClr val="C00000"/>
                </a:solidFill>
              </a:rPr>
              <a:t>СтСРО</a:t>
            </a:r>
            <a:r>
              <a:rPr lang="ru-RU" sz="2400" b="1" dirty="0">
                <a:solidFill>
                  <a:srgbClr val="C00000"/>
                </a:solidFill>
              </a:rPr>
              <a:t>),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случае положительного </a:t>
            </a:r>
            <a:r>
              <a:rPr lang="ru-RU" sz="2400" b="1" dirty="0" smtClean="0">
                <a:solidFill>
                  <a:srgbClr val="C00000"/>
                </a:solidFill>
              </a:rPr>
              <a:t>решения</a:t>
            </a:r>
            <a:endParaRPr lang="ru-RU" sz="2400" dirty="0"/>
          </a:p>
          <a:p>
            <a:r>
              <a:rPr lang="ru-RU" b="1" dirty="0"/>
              <a:t> </a:t>
            </a:r>
            <a:endParaRPr lang="ru-RU" b="1" dirty="0" smtClean="0"/>
          </a:p>
          <a:p>
            <a:endParaRPr lang="ru-RU" b="1" dirty="0"/>
          </a:p>
          <a:p>
            <a:endParaRPr lang="ru-RU" dirty="0"/>
          </a:p>
          <a:p>
            <a:pPr indent="361950" algn="just"/>
            <a:r>
              <a:rPr lang="ru-RU" sz="2000" b="1" dirty="0"/>
              <a:t>Назначение стандарта организации (</a:t>
            </a:r>
            <a:r>
              <a:rPr lang="ru-RU" sz="2000" b="1" dirty="0" err="1"/>
              <a:t>СтСРО</a:t>
            </a:r>
            <a:r>
              <a:rPr lang="ru-RU" sz="2000" b="1" dirty="0"/>
              <a:t>): подтвердить потребителю сведения о </a:t>
            </a:r>
            <a:r>
              <a:rPr lang="ru-RU" sz="2000" b="1" dirty="0" err="1"/>
              <a:t>о</a:t>
            </a:r>
            <a:r>
              <a:rPr lang="ru-RU" sz="2000" b="1" dirty="0"/>
              <a:t> правилах безопасного использования и рыночных преимущества конкретной позиции продукции.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99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8" y="1910760"/>
            <a:ext cx="3466887" cy="44851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47667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</a:t>
            </a:r>
            <a:r>
              <a:rPr lang="ru-RU" b="1" i="1" dirty="0" smtClean="0"/>
              <a:t>13</a:t>
            </a:r>
            <a:r>
              <a:rPr lang="ru-RU" dirty="0" smtClean="0"/>
              <a:t> </a:t>
            </a:r>
          </a:p>
          <a:p>
            <a:pPr algn="ctr"/>
            <a:r>
              <a:rPr lang="ru-RU" sz="2000" b="1" dirty="0" smtClean="0"/>
              <a:t>Саморегулируемая организация «</a:t>
            </a:r>
            <a:r>
              <a:rPr lang="ru-RU" sz="2400" b="1" dirty="0" err="1" smtClean="0"/>
              <a:t>Промспорт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b="1" dirty="0" smtClean="0"/>
              <a:t>Национальный стандарт  </a:t>
            </a:r>
          </a:p>
          <a:p>
            <a:pPr algn="ctr"/>
            <a:r>
              <a:rPr lang="ru-RU" b="1" dirty="0" smtClean="0"/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77" y="1893897"/>
            <a:ext cx="3657794" cy="47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60648"/>
            <a:ext cx="41764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 Слайд </a:t>
            </a:r>
            <a:r>
              <a:rPr lang="ru-RU" b="1" i="1" dirty="0" smtClean="0"/>
              <a:t>14</a:t>
            </a:r>
            <a:endParaRPr lang="ru-RU" b="1" i="1" dirty="0"/>
          </a:p>
          <a:p>
            <a:pPr algn="ctr"/>
            <a:r>
              <a:rPr lang="ru-RU" sz="2400" dirty="0"/>
              <a:t> 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Идентификатор </a:t>
            </a:r>
            <a:r>
              <a:rPr lang="ru-RU" sz="2400" b="1" dirty="0">
                <a:solidFill>
                  <a:srgbClr val="C00000"/>
                </a:solidFill>
              </a:rPr>
              <a:t>продукции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ключевой элемент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стандарта предприятия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2" y="310490"/>
            <a:ext cx="4353562" cy="61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15</a:t>
            </a:r>
          </a:p>
          <a:p>
            <a:endParaRPr lang="ru-RU" b="1" u="sng" dirty="0"/>
          </a:p>
          <a:p>
            <a:r>
              <a:rPr lang="ru-RU" b="1" u="sng" dirty="0" smtClean="0">
                <a:solidFill>
                  <a:srgbClr val="C00000"/>
                </a:solidFill>
              </a:rPr>
              <a:t>Четвёртый </a:t>
            </a:r>
            <a:r>
              <a:rPr lang="ru-RU" b="1" u="sng" dirty="0">
                <a:solidFill>
                  <a:srgbClr val="C00000"/>
                </a:solidFill>
              </a:rPr>
              <a:t>этап: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выдача правлением СРО производителю свидетельства</a:t>
            </a:r>
            <a:endParaRPr lang="ru-RU" sz="3200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о гарантии возмещения ущерба потребителю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</a:t>
            </a:r>
            <a:r>
              <a:rPr lang="ru-RU" sz="3200" b="1" dirty="0">
                <a:solidFill>
                  <a:srgbClr val="C00000"/>
                </a:solidFill>
              </a:rPr>
              <a:t>стандарту </a:t>
            </a:r>
            <a:r>
              <a:rPr lang="ru-RU" sz="3200" b="1" dirty="0" smtClean="0">
                <a:solidFill>
                  <a:srgbClr val="C00000"/>
                </a:solidFill>
              </a:rPr>
              <a:t>СРО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0152" y="548680"/>
            <a:ext cx="38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Слайд </a:t>
            </a:r>
            <a:r>
              <a:rPr lang="ru-RU" b="1" i="1" dirty="0" smtClean="0"/>
              <a:t>16</a:t>
            </a:r>
            <a:endParaRPr lang="ru-RU" b="1" i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Свидетельство 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саморегулируемой организации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 гарантии финансового возмещения </a:t>
            </a:r>
            <a:r>
              <a:rPr lang="ru-RU" sz="2400" b="1" dirty="0" smtClean="0">
                <a:solidFill>
                  <a:srgbClr val="C00000"/>
                </a:solidFill>
              </a:rPr>
              <a:t>потребителю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421016" cy="62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17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Пятый </a:t>
            </a:r>
            <a:r>
              <a:rPr lang="ru-RU" b="1" u="sng" dirty="0">
                <a:solidFill>
                  <a:srgbClr val="C00000"/>
                </a:solidFill>
              </a:rPr>
              <a:t>этап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внесение членом СРО в паспорт продукции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стандарта СРО 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свидетельства о гарантии возмещения ущерба </a:t>
            </a:r>
            <a:r>
              <a:rPr lang="ru-RU" sz="2800" b="1" dirty="0" smtClean="0">
                <a:solidFill>
                  <a:srgbClr val="C00000"/>
                </a:solidFill>
              </a:rPr>
              <a:t>потребителю</a:t>
            </a:r>
            <a:endParaRPr lang="ru-RU" sz="2800" dirty="0">
              <a:solidFill>
                <a:srgbClr val="C00000"/>
              </a:solidFill>
            </a:endParaRPr>
          </a:p>
          <a:p>
            <a:pPr algn="r"/>
            <a:r>
              <a:rPr lang="ru-RU" b="1" dirty="0"/>
              <a:t> </a:t>
            </a:r>
            <a:endParaRPr lang="ru-RU" dirty="0"/>
          </a:p>
          <a:p>
            <a:pPr indent="361950" algn="just"/>
            <a:r>
              <a:rPr lang="ru-RU" sz="2400" b="1" dirty="0"/>
              <a:t>В результате потребителю становится доступна информация о стандарте продукции СРО, о </a:t>
            </a:r>
            <a:r>
              <a:rPr lang="ru-RU" sz="2400" b="1" dirty="0" smtClean="0"/>
              <a:t>гарантии </a:t>
            </a:r>
            <a:r>
              <a:rPr lang="ru-RU" sz="2400" b="1" dirty="0"/>
              <a:t>возмещения ущерба, а также полное подтверждение в </a:t>
            </a:r>
            <a:r>
              <a:rPr lang="ru-RU" sz="2400" b="1" dirty="0" err="1"/>
              <a:t>идентификационно</a:t>
            </a:r>
            <a:r>
              <a:rPr lang="ru-RU" sz="2400" b="1" dirty="0"/>
              <a:t>-информационной системе </a:t>
            </a:r>
            <a:r>
              <a:rPr lang="ru-RU" sz="2400" b="1" dirty="0" smtClean="0"/>
              <a:t> качества продукции, соответствующего </a:t>
            </a:r>
            <a:r>
              <a:rPr lang="ru-RU" sz="2400" b="1" dirty="0"/>
              <a:t>идентификатору </a:t>
            </a:r>
            <a:r>
              <a:rPr lang="ru-RU" sz="2400" b="1" dirty="0" smtClean="0"/>
              <a:t> </a:t>
            </a:r>
            <a:r>
              <a:rPr lang="ru-RU" sz="2400" b="1" dirty="0"/>
              <a:t>и об актуальности свидетельства о гарантии возмещения ущерба.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8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19" y="404664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18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Шестой </a:t>
            </a:r>
            <a:r>
              <a:rPr lang="ru-RU" b="1" u="sng" dirty="0">
                <a:solidFill>
                  <a:srgbClr val="C00000"/>
                </a:solidFill>
              </a:rPr>
              <a:t>этап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возмещение ущерба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потеря членом СРО репутации на рынке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800" b="1" dirty="0"/>
              <a:t>Этот этап -  исключение и чрезвычайное событие.</a:t>
            </a:r>
            <a:endParaRPr lang="ru-RU" sz="2800" dirty="0"/>
          </a:p>
          <a:p>
            <a:r>
              <a:rPr lang="ru-RU" b="1" dirty="0"/>
              <a:t> </a:t>
            </a:r>
            <a:endParaRPr lang="ru-RU" b="1" dirty="0" smtClean="0"/>
          </a:p>
          <a:p>
            <a:endParaRPr lang="ru-RU" dirty="0"/>
          </a:p>
          <a:p>
            <a:pPr indent="361950" algn="just"/>
            <a:r>
              <a:rPr lang="ru-RU" sz="2400" b="1" dirty="0"/>
              <a:t>При нормальной работе СРО этот этап отсутствует и на это нацелена вся концепция закона 315-ФЗ « О саморегулировании». </a:t>
            </a:r>
            <a:endParaRPr lang="ru-RU" sz="2400" dirty="0"/>
          </a:p>
          <a:p>
            <a:pPr indent="361950" algn="just"/>
            <a:r>
              <a:rPr lang="ru-RU" sz="2000" b="1" dirty="0"/>
              <a:t> </a:t>
            </a:r>
            <a:endParaRPr lang="ru-RU" sz="2000" b="1" dirty="0" smtClean="0"/>
          </a:p>
          <a:p>
            <a:pPr indent="361950" algn="just"/>
            <a:r>
              <a:rPr lang="ru-RU" sz="2000" b="1" dirty="0" smtClean="0"/>
              <a:t>При </a:t>
            </a:r>
            <a:r>
              <a:rPr lang="ru-RU" sz="2000" b="1" dirty="0"/>
              <a:t>обращении потребителя о компенсации ущерба, правление СРО проводит расследование нарушения и из компенсационного фонда возмещает ущерб или часть его.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86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714" y="332656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19</a:t>
            </a:r>
          </a:p>
          <a:p>
            <a:endParaRPr lang="ru-RU" b="1" dirty="0" smtClean="0"/>
          </a:p>
          <a:p>
            <a:pPr algn="ctr"/>
            <a:r>
              <a:rPr lang="ru-RU" sz="2400" b="1" dirty="0" smtClean="0"/>
              <a:t>Исключение </a:t>
            </a:r>
            <a:r>
              <a:rPr lang="ru-RU" sz="2400" b="1" dirty="0"/>
              <a:t>недобросовестного члена из </a:t>
            </a:r>
            <a:r>
              <a:rPr lang="ru-RU" sz="2400" b="1" dirty="0" smtClean="0"/>
              <a:t>состава </a:t>
            </a:r>
            <a:r>
              <a:rPr lang="ru-RU" sz="2400" b="1" dirty="0"/>
              <a:t>СРО</a:t>
            </a:r>
            <a:endParaRPr lang="ru-RU" sz="2400" dirty="0"/>
          </a:p>
          <a:p>
            <a:pPr algn="ctr"/>
            <a:r>
              <a:rPr lang="ru-RU" sz="2400" b="1" dirty="0"/>
              <a:t>автоматически приводит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 </a:t>
            </a:r>
            <a:r>
              <a:rPr lang="ru-RU" sz="2400" b="1" dirty="0"/>
              <a:t>ухудшению репутации предприятия на рынке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Потеря репутации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является </a:t>
            </a:r>
            <a:r>
              <a:rPr lang="ru-RU" sz="2400" b="1" dirty="0">
                <a:solidFill>
                  <a:srgbClr val="C00000"/>
                </a:solidFill>
              </a:rPr>
              <a:t>самым действенным наказанием,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 этом размер компенсационного фонда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практически не является важным,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поскольку компенсация за нарушение стандарта СРО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может и будет происходить за счет </a:t>
            </a:r>
            <a:r>
              <a:rPr lang="ru-RU" sz="2400" b="1" dirty="0" smtClean="0">
                <a:solidFill>
                  <a:srgbClr val="C00000"/>
                </a:solidFill>
              </a:rPr>
              <a:t>нарушителя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4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2" y="476672"/>
            <a:ext cx="83529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</a:t>
            </a:r>
          </a:p>
          <a:p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</a:t>
            </a:r>
            <a:r>
              <a:rPr lang="ru-RU" sz="2000" b="1" dirty="0">
                <a:solidFill>
                  <a:srgbClr val="C00000"/>
                </a:solidFill>
              </a:rPr>
              <a:t>организации саморегулирования в промышленном производстве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нужно срочно решить два главных вопроса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 рамках уже существующей концепции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закона 315-ФЗ «О саморегулируемых организациях»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>
                <a:solidFill>
                  <a:srgbClr val="002060"/>
                </a:solidFill>
              </a:rPr>
              <a:t>Первый </a:t>
            </a:r>
            <a:r>
              <a:rPr lang="ru-RU" b="1" dirty="0"/>
              <a:t>– уточнить предмет саморегулирования, указанный в законе 315-ФЗ, для этого: </a:t>
            </a:r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предметом саморегулирования должен быть установлен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только результат производства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>
                <a:solidFill>
                  <a:srgbClr val="002060"/>
                </a:solidFill>
              </a:rPr>
              <a:t>Второй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/>
              <a:t>– создать стимул производственникам для вступления в СРО, для этого:</a:t>
            </a:r>
            <a:endParaRPr lang="ru-RU" dirty="0"/>
          </a:p>
          <a:p>
            <a:r>
              <a:rPr lang="ru-RU" b="1" dirty="0"/>
              <a:t>установить в государственных и муниципальных закупках 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приоритет продукции, имеющей свидетельства СРО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 гарантии возмещения потребителю нанесённого ущерба.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Все остальное уже есть в ФЗ-315 «О саморегулируемых организациях».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574" y="332656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20</a:t>
            </a:r>
          </a:p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Нормальное </a:t>
            </a:r>
            <a:r>
              <a:rPr lang="ru-RU" sz="2400" b="1" dirty="0">
                <a:solidFill>
                  <a:srgbClr val="C00000"/>
                </a:solidFill>
              </a:rPr>
              <a:t>состояние члена СРО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– это отсутствие нарушений стандарта СРО,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который </a:t>
            </a:r>
            <a:r>
              <a:rPr lang="ru-RU" sz="2400" b="1" dirty="0">
                <a:solidFill>
                  <a:srgbClr val="C00000"/>
                </a:solidFill>
              </a:rPr>
              <a:t>предложил сам член СРО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Нормальным является состояние СРО,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когда </a:t>
            </a:r>
            <a:r>
              <a:rPr lang="ru-RU" sz="2400" b="1" dirty="0"/>
              <a:t>не поступают претензии потребителей. 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Залогом отсутствия </a:t>
            </a:r>
            <a:r>
              <a:rPr lang="ru-RU" sz="2400" b="1" dirty="0" smtClean="0">
                <a:solidFill>
                  <a:srgbClr val="C00000"/>
                </a:solidFill>
              </a:rPr>
              <a:t>претензий </a:t>
            </a:r>
            <a:r>
              <a:rPr lang="ru-RU" sz="2400" b="1" dirty="0">
                <a:solidFill>
                  <a:srgbClr val="C00000"/>
                </a:solidFill>
              </a:rPr>
              <a:t>является прохождение указанной выше </a:t>
            </a:r>
            <a:r>
              <a:rPr lang="ru-RU" sz="2400" b="1" dirty="0" smtClean="0">
                <a:solidFill>
                  <a:srgbClr val="C00000"/>
                </a:solidFill>
              </a:rPr>
              <a:t>многоэтапной </a:t>
            </a:r>
            <a:r>
              <a:rPr lang="ru-RU" sz="2400" b="1" dirty="0">
                <a:solidFill>
                  <a:srgbClr val="C00000"/>
                </a:solidFill>
              </a:rPr>
              <a:t>процедуры, которая стоит финансовых и трудовых затрат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21</a:t>
            </a:r>
          </a:p>
          <a:p>
            <a:pPr algn="ctr"/>
            <a:r>
              <a:rPr lang="ru-RU" sz="2400" b="1" dirty="0" smtClean="0"/>
              <a:t>Критерии </a:t>
            </a:r>
            <a:r>
              <a:rPr lang="ru-RU" sz="2400" b="1" dirty="0"/>
              <a:t>добросовестности нескольких уровней,</a:t>
            </a:r>
            <a:endParaRPr lang="ru-RU" sz="2400" dirty="0"/>
          </a:p>
          <a:p>
            <a:pPr algn="ctr"/>
            <a:r>
              <a:rPr lang="ru-RU" sz="2400" b="1" dirty="0"/>
              <a:t>которые характеризуют репутацию производителя продукции: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u="sng" dirty="0"/>
              <a:t>1-й уровень репутации (начальный)</a:t>
            </a:r>
            <a:r>
              <a:rPr lang="ru-RU" sz="2400" b="1" dirty="0"/>
              <a:t> – наличие у производителя идентификаторов продукции, зарегистрированных в федеративной информационной системе о товарах и услугах;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u="sng" dirty="0"/>
              <a:t>2-й уровень репутации</a:t>
            </a:r>
            <a:r>
              <a:rPr lang="ru-RU" sz="2400" b="1" dirty="0"/>
              <a:t> - наличие у производителя стандартов организации на все позиции продукции;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u="sng" dirty="0"/>
              <a:t>3-й уровень репутации</a:t>
            </a:r>
            <a:r>
              <a:rPr lang="ru-RU" sz="2400" b="1" dirty="0"/>
              <a:t> - наличие в СРО стандарта СРО на продукцию производителя;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u="sng" dirty="0"/>
              <a:t>4-й уровень репутации (высший)</a:t>
            </a:r>
            <a:r>
              <a:rPr lang="ru-RU" sz="2400" b="1" dirty="0"/>
              <a:t> - наличие у производителя свидетельства СРО о гарантии возмещении ущерба.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30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Слайд 22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Выдача </a:t>
            </a:r>
            <a:r>
              <a:rPr lang="ru-RU" sz="2800" b="1" dirty="0"/>
              <a:t>правлением СРО</a:t>
            </a:r>
            <a:endParaRPr lang="ru-RU" sz="2800" dirty="0"/>
          </a:p>
          <a:p>
            <a:pPr algn="ctr"/>
            <a:r>
              <a:rPr lang="ru-RU" sz="2800" b="1" dirty="0"/>
              <a:t>свидетельства о гарантии возмещения ущерба</a:t>
            </a:r>
            <a:endParaRPr lang="ru-RU" sz="2800" dirty="0"/>
          </a:p>
          <a:p>
            <a:pPr algn="ctr"/>
            <a:r>
              <a:rPr lang="ru-RU" sz="2800" b="1" dirty="0"/>
              <a:t>свидетельствует о принятии позиции продукции</a:t>
            </a:r>
            <a:endParaRPr lang="ru-RU" sz="2800" dirty="0"/>
          </a:p>
          <a:p>
            <a:pPr algn="ctr"/>
            <a:r>
              <a:rPr lang="ru-RU" sz="2800" b="1" dirty="0"/>
              <a:t>в сферу компетенции и ответственности СРО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16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23</a:t>
            </a:r>
          </a:p>
          <a:p>
            <a:pPr algn="r"/>
            <a:endParaRPr lang="ru-RU" b="1" dirty="0" smtClean="0"/>
          </a:p>
          <a:p>
            <a:pPr algn="ctr"/>
            <a:r>
              <a:rPr lang="ru-RU" sz="2400" b="1" dirty="0" smtClean="0"/>
              <a:t>Свидетельство </a:t>
            </a:r>
            <a:r>
              <a:rPr lang="ru-RU" sz="2400" b="1" dirty="0"/>
              <a:t>СРО о гарантии возмещения ущерба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содержит </a:t>
            </a:r>
            <a:r>
              <a:rPr lang="ru-RU" sz="2400" b="1" dirty="0"/>
              <a:t>в себе информацию 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об </a:t>
            </a:r>
            <a:r>
              <a:rPr lang="ru-RU" sz="2400" b="1" dirty="0"/>
              <a:t>идентификаторе продукции,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о </a:t>
            </a:r>
            <a:r>
              <a:rPr lang="ru-RU" sz="2400" b="1" dirty="0"/>
              <a:t>стандарте СРО</a:t>
            </a:r>
            <a:endParaRPr lang="ru-RU" sz="2400" dirty="0"/>
          </a:p>
          <a:p>
            <a:pPr algn="ctr"/>
            <a:r>
              <a:rPr lang="ru-RU" sz="2400" b="1" dirty="0"/>
              <a:t>и </a:t>
            </a:r>
            <a:r>
              <a:rPr lang="ru-RU" sz="2400" b="1" dirty="0" smtClean="0"/>
              <a:t>обязательстве </a:t>
            </a:r>
            <a:r>
              <a:rPr lang="ru-RU" sz="2400" b="1" dirty="0"/>
              <a:t>правления СРО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нести </a:t>
            </a:r>
            <a:r>
              <a:rPr lang="ru-RU" sz="2400" b="1" dirty="0"/>
              <a:t>финансовую ответственность</a:t>
            </a:r>
            <a:endParaRPr lang="ru-RU" sz="2400" dirty="0"/>
          </a:p>
          <a:p>
            <a:pPr algn="ctr"/>
            <a:r>
              <a:rPr lang="ru-RU" sz="2400" b="1" dirty="0"/>
              <a:t>за продукцию СРО, входящую в её компетенцию.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Для </a:t>
            </a:r>
            <a:r>
              <a:rPr lang="ru-RU" sz="2400" b="1" dirty="0">
                <a:solidFill>
                  <a:srgbClr val="C00000"/>
                </a:solidFill>
              </a:rPr>
              <a:t>потребителя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>
                <a:solidFill>
                  <a:srgbClr val="C00000"/>
                </a:solidFill>
              </a:rPr>
              <a:t>органов государственного управления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главным критерием добросовестности предприятия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достоверности его сведений о продукции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должно быть </a:t>
            </a:r>
            <a:r>
              <a:rPr lang="ru-RU" sz="2400" b="1" dirty="0">
                <a:solidFill>
                  <a:srgbClr val="C00000"/>
                </a:solidFill>
              </a:rPr>
              <a:t>наличие у производителя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свидетельства СРО о гарантии возмещении ущерба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24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Прохождение </a:t>
            </a:r>
            <a:r>
              <a:rPr lang="ru-RU" sz="2800" b="1" dirty="0">
                <a:solidFill>
                  <a:srgbClr val="C00000"/>
                </a:solidFill>
              </a:rPr>
              <a:t>всех выше перечисленных этапов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практически невозможно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для недобросовестных производителей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мошенников,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поэтому членство в СРО должно стать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рыночным </a:t>
            </a:r>
            <a:r>
              <a:rPr lang="ru-RU" sz="2800" b="1" dirty="0" err="1">
                <a:solidFill>
                  <a:srgbClr val="C00000"/>
                </a:solidFill>
              </a:rPr>
              <a:t>репутационным</a:t>
            </a:r>
            <a:r>
              <a:rPr lang="ru-RU" sz="2800" b="1" dirty="0">
                <a:solidFill>
                  <a:srgbClr val="C00000"/>
                </a:solidFill>
              </a:rPr>
              <a:t> преимуществом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indent="361950" algn="just"/>
            <a:r>
              <a:rPr lang="ru-RU" sz="2400" b="1" dirty="0"/>
              <a:t>Соответственно в государственных и муниципальных закупках свидетельство СРО о гарантии возмещения потребителю нанесённого ущерба является объективным критерием приоритета продукции члена СРО, который надо закрепить нормативно-правовым документом федерального уровня – внесением изменений в закон или принятием подзаконного акта.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0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20" y="981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 Слайд </a:t>
            </a:r>
            <a:r>
              <a:rPr lang="ru-RU" b="1" i="1" dirty="0" smtClean="0"/>
              <a:t>25 </a:t>
            </a:r>
            <a:endParaRPr lang="ru-RU" b="1" i="1" dirty="0"/>
          </a:p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sz="2400" b="1" dirty="0" smtClean="0"/>
              <a:t>Механизм саморегулирования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9740"/>
              </p:ext>
            </p:extLst>
          </p:nvPr>
        </p:nvGraphicFramePr>
        <p:xfrm>
          <a:off x="251520" y="1371064"/>
          <a:ext cx="8712968" cy="5208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8064896"/>
              </a:tblGrid>
              <a:tr h="266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предприятием идентификаторов продукции (символьный, цифровой и штрих-код</a:t>
                      </a: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200" b="1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Федеративной информационной системе о товарах и услугах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39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Подача заявления предприятия на вступление в саморегулируемую организацию (СРО) вместе со списком идентификаторов продукции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правления СРО о приёме предприятия в СРО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266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членом СРО стандарта предприятия на каждую позицию продукции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Экспертиза правления СРО стандарта предприятия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266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правлением СРО стандарта саморегулируемой организации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39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Выдача правлением СРО члену СРО свидетельства о гарантиях по возмещению ущерба при использовании конкретной позиции продукции члена СРО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39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Включение членом СРО в паспорт продукции свидетельства о гарантиях по возмещению ущерба при её использовании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сайте СРО и на сайте предприятия стандарта саморегулируемой организации и свидетельства о гарантиях по возмещению ущерба при использовании продукции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членом СРО в конкурсные комиссии свидетельства о гарантиях по возмещению ущерба при использовании конкретной позиции продукции члена СРО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Приём правлением СРО претензий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правления СРО о выплате компенсации по искам потребителей, об исключении предприятия-нарушителя из состава СРО и размещение информации на сайте СРО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4959" marR="249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8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993" y="332656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26</a:t>
            </a:r>
          </a:p>
          <a:p>
            <a:endParaRPr lang="ru-RU" sz="2000" b="1" u="sng" dirty="0" smtClean="0"/>
          </a:p>
          <a:p>
            <a:endParaRPr lang="ru-RU" sz="2000" b="1" u="sng" dirty="0"/>
          </a:p>
          <a:p>
            <a:r>
              <a:rPr lang="ru-RU" sz="2000" b="1" u="sng" dirty="0" smtClean="0"/>
              <a:t>Ключевая </a:t>
            </a:r>
            <a:r>
              <a:rPr lang="ru-RU" sz="2000" b="1" u="sng" dirty="0"/>
              <a:t>государственная преференция СРО</a:t>
            </a:r>
            <a:endParaRPr lang="ru-RU" sz="2000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Этой </a:t>
            </a:r>
            <a:r>
              <a:rPr lang="ru-RU" sz="2800" b="1" dirty="0"/>
              <a:t>преференцией и должен стать приоритет</a:t>
            </a:r>
            <a:endParaRPr lang="ru-RU" sz="2800" dirty="0"/>
          </a:p>
          <a:p>
            <a:pPr algn="ctr"/>
            <a:r>
              <a:rPr lang="ru-RU" sz="2800" b="1" dirty="0"/>
              <a:t>в государственных и муниципальных закупках</a:t>
            </a:r>
            <a:endParaRPr lang="ru-RU" sz="2800" dirty="0"/>
          </a:p>
          <a:p>
            <a:pPr algn="ctr"/>
            <a:r>
              <a:rPr lang="ru-RU" sz="2800" b="1" dirty="0"/>
              <a:t>для продукции, имеющей свидетельства СРО</a:t>
            </a:r>
            <a:endParaRPr lang="ru-RU" sz="2800" dirty="0"/>
          </a:p>
          <a:p>
            <a:pPr algn="ctr"/>
            <a:r>
              <a:rPr lang="ru-RU" sz="2800" b="1" dirty="0"/>
              <a:t>о гарантии возмещения потребителю нанесённого </a:t>
            </a:r>
            <a:r>
              <a:rPr lang="ru-RU" sz="2800" b="1" dirty="0" smtClean="0"/>
              <a:t>ущерба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Ни каких других преференций СРО не нужно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0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27</a:t>
            </a:r>
          </a:p>
          <a:p>
            <a:endParaRPr lang="ru-RU" b="1" dirty="0" smtClean="0"/>
          </a:p>
          <a:p>
            <a:pPr algn="ctr"/>
            <a:r>
              <a:rPr lang="ru-RU" sz="2800" b="1" dirty="0" smtClean="0"/>
              <a:t>Ни </a:t>
            </a:r>
            <a:r>
              <a:rPr lang="ru-RU" sz="2800" b="1" dirty="0"/>
              <a:t>какого контроля за производственным процессом на предприятиях</a:t>
            </a:r>
            <a:endParaRPr lang="ru-RU" sz="2800" dirty="0"/>
          </a:p>
          <a:p>
            <a:pPr algn="ctr"/>
            <a:r>
              <a:rPr lang="ru-RU" sz="2800" b="1" dirty="0"/>
              <a:t>правление СРО осуществлять не будет и не может.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Государственных функций СРО не надо.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Мы не хотим и не можем заменять государство.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Ни наказывать, ни поощрять правление СРО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не </a:t>
            </a:r>
            <a:r>
              <a:rPr lang="ru-RU" sz="2800" b="1" dirty="0"/>
              <a:t>может и не должно.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76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28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Предложение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 </a:t>
            </a:r>
            <a:r>
              <a:rPr lang="ru-RU" sz="2800" b="1" dirty="0">
                <a:solidFill>
                  <a:srgbClr val="C00000"/>
                </a:solidFill>
              </a:rPr>
              <a:t>передаче государственных функций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правлению </a:t>
            </a:r>
            <a:r>
              <a:rPr lang="ru-RU" sz="2800" b="1" dirty="0">
                <a:solidFill>
                  <a:srgbClr val="C00000"/>
                </a:solidFill>
              </a:rPr>
              <a:t>СРО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является </a:t>
            </a:r>
            <a:r>
              <a:rPr lang="ru-RU" sz="2800" b="1" dirty="0">
                <a:solidFill>
                  <a:srgbClr val="C00000"/>
                </a:solidFill>
              </a:rPr>
              <a:t>дискредитацией идеи СРО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провокацией с опасными для России негативными последствиями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/>
              <a:t>Слайд 29</a:t>
            </a:r>
          </a:p>
          <a:p>
            <a:r>
              <a:rPr lang="ru-RU" b="1" u="sng" dirty="0" smtClean="0"/>
              <a:t>Оценка </a:t>
            </a:r>
            <a:r>
              <a:rPr lang="ru-RU" b="1" u="sng" dirty="0"/>
              <a:t>Концепции Минэкономразвития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400" b="1" dirty="0"/>
              <a:t>Минэкономразвития России сообщением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о </a:t>
            </a:r>
            <a:r>
              <a:rPr lang="ru-RU" sz="2400" b="1" dirty="0"/>
              <a:t>фантастической возможности</a:t>
            </a:r>
            <a:endParaRPr lang="ru-RU" sz="2400" dirty="0"/>
          </a:p>
          <a:p>
            <a:pPr algn="ctr"/>
            <a:r>
              <a:rPr lang="ru-RU" sz="2400" b="1" dirty="0"/>
              <a:t>передать в СРО государственные функции</a:t>
            </a:r>
            <a:endParaRPr lang="ru-RU" sz="2400" dirty="0"/>
          </a:p>
          <a:p>
            <a:pPr algn="ctr"/>
            <a:r>
              <a:rPr lang="ru-RU" sz="2400" b="1" dirty="0" smtClean="0"/>
              <a:t>отчитывается </a:t>
            </a:r>
            <a:r>
              <a:rPr lang="ru-RU" sz="2400" b="1" dirty="0"/>
              <a:t>номером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своего </a:t>
            </a:r>
            <a:r>
              <a:rPr lang="ru-RU" sz="2400" b="1" dirty="0"/>
              <a:t>письма в Правительство России</a:t>
            </a:r>
            <a:endParaRPr lang="ru-RU" sz="2400" dirty="0"/>
          </a:p>
          <a:p>
            <a:pPr algn="ctr"/>
            <a:r>
              <a:rPr lang="ru-RU" sz="2400" b="1" dirty="0"/>
              <a:t>на номер Поручения Президента</a:t>
            </a:r>
            <a:endParaRPr lang="ru-RU" sz="2400" dirty="0"/>
          </a:p>
          <a:p>
            <a:pPr algn="ctr"/>
            <a:r>
              <a:rPr lang="ru-RU" sz="2400" b="1" dirty="0"/>
              <a:t>и дело задвигается в долгий ящик,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который </a:t>
            </a:r>
            <a:r>
              <a:rPr lang="ru-RU" sz="2400" b="1" dirty="0"/>
              <a:t>не откроется НИКОГДА.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Это известная всем бюрократическая технология торможения любого предложения: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закрыть номер номером.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15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3</a:t>
            </a:r>
          </a:p>
          <a:p>
            <a:r>
              <a:rPr lang="ru-RU" b="1" u="sng" dirty="0" smtClean="0"/>
              <a:t>Пояснения </a:t>
            </a:r>
            <a:r>
              <a:rPr lang="ru-RU" b="1" u="sng" dirty="0"/>
              <a:t>к первому пункту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Процесс производства не может быть предметом  саморегулирования,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так как является коммерческой тайной,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где формируются рыночные преимущества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indent="361950"/>
            <a:r>
              <a:rPr lang="ru-RU" b="1" dirty="0"/>
              <a:t>Существующая в законе 315-ФЗ формулировка предмета саморегулирования звучит так: предметом саморегулирования является деятельность членов саморегулируемых организаций. </a:t>
            </a:r>
            <a:endParaRPr lang="ru-RU" dirty="0"/>
          </a:p>
          <a:p>
            <a:pPr indent="361950"/>
            <a:endParaRPr lang="ru-RU" b="1" dirty="0" smtClean="0"/>
          </a:p>
          <a:p>
            <a:pPr indent="361950"/>
            <a:r>
              <a:rPr lang="ru-RU" b="1" dirty="0" smtClean="0"/>
              <a:t>Такая </a:t>
            </a:r>
            <a:r>
              <a:rPr lang="ru-RU" b="1" dirty="0"/>
              <a:t>формулировка настораживает производителей, которые боятся, что правление СРО будет вмешиваться в процесс производства и нарушать их коммерческую тайну.</a:t>
            </a:r>
            <a:endParaRPr lang="ru-RU" dirty="0"/>
          </a:p>
          <a:p>
            <a:pPr indent="361950"/>
            <a:r>
              <a:rPr lang="ru-RU" b="1" dirty="0"/>
              <a:t> </a:t>
            </a:r>
            <a:endParaRPr lang="ru-RU" dirty="0"/>
          </a:p>
          <a:p>
            <a:pPr indent="361950" algn="ctr"/>
            <a:r>
              <a:rPr lang="ru-RU" sz="2000" b="1" dirty="0">
                <a:solidFill>
                  <a:srgbClr val="C00000"/>
                </a:solidFill>
              </a:rPr>
              <a:t>Если предложенная нами формулировка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indent="361950" algn="ctr"/>
            <a:r>
              <a:rPr lang="ru-RU" sz="2000" b="1" dirty="0" smtClean="0">
                <a:solidFill>
                  <a:srgbClr val="C00000"/>
                </a:solidFill>
              </a:rPr>
              <a:t>будет </a:t>
            </a:r>
            <a:r>
              <a:rPr lang="ru-RU" sz="2000" b="1" dirty="0">
                <a:solidFill>
                  <a:srgbClr val="C00000"/>
                </a:solidFill>
              </a:rPr>
              <a:t>законодательно принята,</a:t>
            </a:r>
            <a:endParaRPr lang="ru-RU" sz="2000" dirty="0">
              <a:solidFill>
                <a:srgbClr val="C00000"/>
              </a:solidFill>
            </a:endParaRPr>
          </a:p>
          <a:p>
            <a:pPr indent="361950" algn="ctr"/>
            <a:r>
              <a:rPr lang="ru-RU" sz="2000" b="1" dirty="0">
                <a:solidFill>
                  <a:srgbClr val="C00000"/>
                </a:solidFill>
              </a:rPr>
              <a:t>то производители не будут бояться вступать в СРО.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20512"/>
            <a:ext cx="81369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30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Предложенный </a:t>
            </a:r>
            <a:r>
              <a:rPr lang="ru-RU" sz="2800" b="1" dirty="0">
                <a:solidFill>
                  <a:srgbClr val="C00000"/>
                </a:solidFill>
              </a:rPr>
              <a:t>Минэкономразвития документ </a:t>
            </a:r>
            <a:r>
              <a:rPr lang="ru-RU" sz="2800" b="1" dirty="0" smtClean="0">
                <a:solidFill>
                  <a:srgbClr val="C00000"/>
                </a:solidFill>
              </a:rPr>
              <a:t>является концепцией </a:t>
            </a:r>
            <a:r>
              <a:rPr lang="ru-RU" sz="2800" b="1" dirty="0">
                <a:solidFill>
                  <a:srgbClr val="C00000"/>
                </a:solidFill>
              </a:rPr>
              <a:t>сдерживания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развития </a:t>
            </a:r>
            <a:r>
              <a:rPr lang="ru-RU" sz="2800" b="1" dirty="0">
                <a:solidFill>
                  <a:srgbClr val="C00000"/>
                </a:solidFill>
              </a:rPr>
              <a:t>саморегулирования в России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поэтому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должен </a:t>
            </a:r>
            <a:r>
              <a:rPr lang="ru-RU" sz="2800" b="1" dirty="0">
                <a:solidFill>
                  <a:srgbClr val="C00000"/>
                </a:solidFill>
              </a:rPr>
              <a:t>быть отвергнут бизнес-сообществом.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31</a:t>
            </a:r>
          </a:p>
          <a:p>
            <a:r>
              <a:rPr lang="ru-RU" b="1" u="sng" dirty="0" smtClean="0"/>
              <a:t>Будущее </a:t>
            </a:r>
            <a:r>
              <a:rPr lang="ru-RU" b="1" u="sng" dirty="0"/>
              <a:t>– за СРО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indent="361950" algn="ctr"/>
            <a:r>
              <a:rPr lang="ru-RU" sz="2000" b="1" dirty="0"/>
              <a:t>Реализация наших предложений по развитию СРО </a:t>
            </a:r>
            <a:endParaRPr lang="ru-RU" sz="2000" b="1" dirty="0" smtClean="0"/>
          </a:p>
          <a:p>
            <a:pPr indent="361950" algn="ctr"/>
            <a:r>
              <a:rPr lang="ru-RU" sz="2000" b="1" dirty="0" smtClean="0"/>
              <a:t>будет </a:t>
            </a:r>
            <a:r>
              <a:rPr lang="ru-RU" sz="2000" b="1" dirty="0"/>
              <a:t>способствовать</a:t>
            </a:r>
            <a:r>
              <a:rPr lang="ru-RU" sz="2000" b="1" dirty="0" smtClean="0"/>
              <a:t>:</a:t>
            </a:r>
          </a:p>
          <a:p>
            <a:pPr indent="361950" algn="just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 - повышению промышленного потенциала страны, улучшению её экономической безопасности;</a:t>
            </a:r>
            <a:endParaRPr lang="ru-RU" sz="2000" dirty="0"/>
          </a:p>
          <a:p>
            <a:pPr indent="361950" algn="just"/>
            <a:r>
              <a:rPr lang="ru-RU" sz="2000" b="1" dirty="0"/>
              <a:t>- восстановлению промышленного потенциала страны, </a:t>
            </a:r>
            <a:endParaRPr lang="ru-RU" sz="2000" dirty="0"/>
          </a:p>
          <a:p>
            <a:pPr indent="361950" algn="just"/>
            <a:r>
              <a:rPr lang="ru-RU" sz="2000" b="1" dirty="0"/>
              <a:t>- защите производителя от непосильного надзора незаинтересованных в его действиях  надзорных органов,  </a:t>
            </a:r>
            <a:endParaRPr lang="ru-RU" sz="2000" dirty="0"/>
          </a:p>
          <a:p>
            <a:pPr indent="361950" algn="just"/>
            <a:r>
              <a:rPr lang="ru-RU" sz="2000" b="1" dirty="0"/>
              <a:t>- защите потребителя от некачественных товаров и услуг. </a:t>
            </a:r>
            <a:endParaRPr lang="ru-RU" sz="2000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400" b="1" dirty="0"/>
              <a:t>Для это необходимы отраслевые производственные СРО, выпускающие стандарты СРО (</a:t>
            </a:r>
            <a:r>
              <a:rPr lang="ru-RU" sz="2400" b="1" dirty="0" err="1"/>
              <a:t>Ст</a:t>
            </a:r>
            <a:r>
              <a:rPr lang="ru-RU" sz="2400" b="1" dirty="0"/>
              <a:t> СРО) на продукцию 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отвечающие за её качество и безопасность компенсационным фондом, представляющие информацию о производимых товарах и услугах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81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89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32</a:t>
            </a:r>
          </a:p>
          <a:p>
            <a:pPr algn="ctr"/>
            <a:r>
              <a:rPr lang="ru-RU" sz="2800" b="1" dirty="0" smtClean="0"/>
              <a:t>Предлагаю</a:t>
            </a:r>
            <a:endParaRPr lang="ru-RU" sz="2800" dirty="0"/>
          </a:p>
          <a:p>
            <a:pPr algn="ctr"/>
            <a:r>
              <a:rPr lang="ru-RU" sz="2800" b="1" dirty="0"/>
              <a:t>из числа присутствующих на заседании совета </a:t>
            </a:r>
            <a:endParaRPr lang="ru-RU" sz="2800" dirty="0"/>
          </a:p>
          <a:p>
            <a:pPr algn="ctr"/>
            <a:r>
              <a:rPr lang="ru-RU" sz="2800" b="1" dirty="0"/>
              <a:t>образовать рабочую группу </a:t>
            </a:r>
            <a:endParaRPr lang="ru-RU" sz="2800" dirty="0"/>
          </a:p>
          <a:p>
            <a:pPr algn="ctr"/>
            <a:r>
              <a:rPr lang="ru-RU" sz="2800" b="1" dirty="0"/>
              <a:t>«Саморегулирование в промышленном производстве» </a:t>
            </a:r>
            <a:r>
              <a:rPr lang="ru-RU" sz="2800" b="1" dirty="0" smtClean="0"/>
              <a:t>Совета </a:t>
            </a:r>
            <a:r>
              <a:rPr lang="ru-RU" sz="2800" b="1" dirty="0"/>
              <a:t>ТПП России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 </a:t>
            </a:r>
            <a:r>
              <a:rPr lang="ru-RU" sz="2800" b="1" dirty="0"/>
              <a:t>саморегулированию: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r>
              <a:rPr lang="ru-RU" b="1" dirty="0"/>
              <a:t>- </a:t>
            </a:r>
            <a:r>
              <a:rPr lang="ru-RU" b="1" dirty="0" err="1"/>
              <a:t>Быканов</a:t>
            </a:r>
            <a:r>
              <a:rPr lang="ru-RU" b="1" dirty="0"/>
              <a:t> Николай Степанович, президент СРО «</a:t>
            </a:r>
            <a:r>
              <a:rPr lang="ru-RU" b="1" dirty="0" err="1"/>
              <a:t>Промспорт</a:t>
            </a:r>
            <a:r>
              <a:rPr lang="ru-RU" b="1" dirty="0"/>
              <a:t>» » (ГРНСРО 0005);</a:t>
            </a:r>
            <a:endParaRPr lang="ru-RU" dirty="0"/>
          </a:p>
          <a:p>
            <a:r>
              <a:rPr lang="ru-RU" b="1" dirty="0"/>
              <a:t>- </a:t>
            </a:r>
            <a:r>
              <a:rPr lang="ru-RU" b="1" dirty="0" err="1"/>
              <a:t>Помазанов</a:t>
            </a:r>
            <a:r>
              <a:rPr lang="ru-RU" b="1" dirty="0"/>
              <a:t> Владимир Васильевич, генеральный директор СРО «</a:t>
            </a:r>
            <a:r>
              <a:rPr lang="ru-RU" b="1" dirty="0" err="1"/>
              <a:t>ЦентрРеахим</a:t>
            </a:r>
            <a:r>
              <a:rPr lang="ru-RU" b="1" dirty="0"/>
              <a:t>» » (ГРНСРО 0002);</a:t>
            </a:r>
            <a:endParaRPr lang="ru-RU" dirty="0"/>
          </a:p>
          <a:p>
            <a:pPr>
              <a:buFontTx/>
              <a:buChar char="-"/>
            </a:pPr>
            <a:r>
              <a:rPr lang="ru-RU" b="1" dirty="0" err="1" smtClean="0"/>
              <a:t>Шоль</a:t>
            </a:r>
            <a:r>
              <a:rPr lang="ru-RU" b="1" dirty="0" smtClean="0"/>
              <a:t> </a:t>
            </a:r>
            <a:r>
              <a:rPr lang="ru-RU" b="1" dirty="0"/>
              <a:t>Евгений Иванович, заместитель президента СРО «</a:t>
            </a:r>
            <a:r>
              <a:rPr lang="ru-RU" b="1" dirty="0" err="1"/>
              <a:t>ЦентрРеахим</a:t>
            </a:r>
            <a:r>
              <a:rPr lang="ru-RU" b="1" dirty="0"/>
              <a:t>», независимый член правления СРО «</a:t>
            </a:r>
            <a:r>
              <a:rPr lang="ru-RU" b="1" dirty="0" err="1"/>
              <a:t>ЦентрРеахим</a:t>
            </a:r>
            <a:r>
              <a:rPr lang="ru-RU" b="1" dirty="0"/>
              <a:t>» (ГРНСРО 0002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-</a:t>
            </a:r>
          </a:p>
          <a:p>
            <a:r>
              <a:rPr lang="ru-RU" b="1" dirty="0" smtClean="0"/>
              <a:t>-</a:t>
            </a:r>
          </a:p>
          <a:p>
            <a:r>
              <a:rPr lang="ru-RU" b="1" dirty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23" y="40466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4</a:t>
            </a:r>
          </a:p>
          <a:p>
            <a:r>
              <a:rPr lang="ru-RU" b="1" u="sng" dirty="0" smtClean="0"/>
              <a:t>Пояснения </a:t>
            </a:r>
            <a:r>
              <a:rPr lang="ru-RU" b="1" u="sng" dirty="0"/>
              <a:t>ко второму пункту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indent="361950"/>
            <a:r>
              <a:rPr lang="ru-RU" b="1" dirty="0"/>
              <a:t>Доходы производственным предпринимателям достаются с гораздо большими издержками, чем в других сферах предпринимательской деятельности. </a:t>
            </a:r>
            <a:endParaRPr lang="ru-RU" dirty="0"/>
          </a:p>
          <a:p>
            <a:pPr indent="361950"/>
            <a:r>
              <a:rPr lang="ru-RU" b="1" dirty="0"/>
              <a:t> </a:t>
            </a:r>
            <a:endParaRPr lang="ru-RU" dirty="0"/>
          </a:p>
          <a:p>
            <a:pPr indent="361950"/>
            <a:r>
              <a:rPr lang="ru-RU" b="1" dirty="0"/>
              <a:t>Сейчас производственники не согласны тратить деньги на содержание организаций, не приносящих преференции. </a:t>
            </a:r>
            <a:endParaRPr lang="ru-RU" dirty="0"/>
          </a:p>
          <a:p>
            <a:pPr indent="361950"/>
            <a:endParaRPr lang="ru-RU" b="1" dirty="0"/>
          </a:p>
          <a:p>
            <a:pPr algn="ctr"/>
            <a:r>
              <a:rPr lang="ru-RU" sz="2400" b="1" dirty="0" smtClean="0"/>
              <a:t>Сейчас </a:t>
            </a:r>
            <a:r>
              <a:rPr lang="ru-RU" sz="2400" b="1" dirty="0"/>
              <a:t>правовые нормы о СРО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не </a:t>
            </a:r>
            <a:r>
              <a:rPr lang="ru-RU" sz="2400" b="1" dirty="0"/>
              <a:t>приносят никаких преференций их </a:t>
            </a:r>
            <a:r>
              <a:rPr lang="ru-RU" sz="2400" b="1" dirty="0" smtClean="0"/>
              <a:t>членам </a:t>
            </a:r>
            <a:endParaRPr lang="ru-RU" sz="2400" dirty="0"/>
          </a:p>
          <a:p>
            <a:pPr indent="361950"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Сейчас законодательно не установлено</a:t>
            </a:r>
            <a:endParaRPr lang="ru-RU" sz="2400" dirty="0"/>
          </a:p>
          <a:p>
            <a:pPr algn="ctr"/>
            <a:r>
              <a:rPr lang="ru-RU" sz="2400" b="1" dirty="0"/>
              <a:t>ни одного </a:t>
            </a:r>
            <a:r>
              <a:rPr lang="ru-RU" sz="2400" b="1" dirty="0" err="1"/>
              <a:t>репутационного</a:t>
            </a:r>
            <a:r>
              <a:rPr lang="ru-RU" sz="2400" b="1" dirty="0"/>
              <a:t> стимула</a:t>
            </a:r>
            <a:endParaRPr lang="ru-RU" sz="2400" dirty="0"/>
          </a:p>
          <a:p>
            <a:pPr algn="ctr"/>
            <a:r>
              <a:rPr lang="ru-RU" sz="2400" b="1" dirty="0"/>
              <a:t>для вступления производственников в СРО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24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5</a:t>
            </a:r>
          </a:p>
          <a:p>
            <a:endParaRPr lang="ru-RU" b="1" u="sng" dirty="0" smtClean="0"/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Технология </a:t>
            </a:r>
            <a:r>
              <a:rPr lang="ru-RU" sz="2400" b="1" u="sng" dirty="0">
                <a:solidFill>
                  <a:srgbClr val="C00000"/>
                </a:solidFill>
              </a:rPr>
              <a:t>формирования репутации члена СРО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800" b="1" dirty="0"/>
              <a:t>Саморегулирование может улучшить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репутацию </a:t>
            </a:r>
            <a:r>
              <a:rPr lang="ru-RU" sz="2800" b="1" dirty="0"/>
              <a:t>члена </a:t>
            </a:r>
            <a:r>
              <a:rPr lang="ru-RU" sz="2800" b="1" dirty="0" smtClean="0"/>
              <a:t>СРО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Для этого член СРО должен пройти</a:t>
            </a:r>
            <a:endParaRPr lang="ru-RU" sz="2800" dirty="0"/>
          </a:p>
          <a:p>
            <a:pPr algn="ctr"/>
            <a:r>
              <a:rPr lang="ru-RU" sz="2800" b="1" dirty="0"/>
              <a:t>длительный процесс из нескольких этапов,</a:t>
            </a:r>
            <a:endParaRPr lang="ru-RU" sz="2800" dirty="0"/>
          </a:p>
          <a:p>
            <a:pPr algn="ctr"/>
            <a:r>
              <a:rPr lang="ru-RU" sz="2800" b="1" dirty="0"/>
              <a:t>каждый из которых приносит издержки.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97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6</a:t>
            </a:r>
          </a:p>
          <a:p>
            <a:r>
              <a:rPr lang="ru-RU" b="1" u="sng" dirty="0" smtClean="0"/>
              <a:t>Технология </a:t>
            </a:r>
            <a:r>
              <a:rPr lang="ru-RU" b="1" u="sng" dirty="0"/>
              <a:t>формирования репутации члена СРО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>
                <a:solidFill>
                  <a:srgbClr val="C00000"/>
                </a:solidFill>
              </a:rPr>
              <a:t>Первый </a:t>
            </a:r>
            <a:r>
              <a:rPr lang="ru-RU" b="1" u="sng" dirty="0" smtClean="0">
                <a:solidFill>
                  <a:srgbClr val="C00000"/>
                </a:solidFill>
              </a:rPr>
              <a:t>этап</a:t>
            </a:r>
            <a:r>
              <a:rPr lang="ru-RU" sz="2800" b="1" dirty="0" smtClean="0">
                <a:solidFill>
                  <a:srgbClr val="C00000"/>
                </a:solidFill>
              </a:rPr>
              <a:t> 	Идентификация продукции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Для </a:t>
            </a:r>
            <a:r>
              <a:rPr lang="ru-RU" sz="2800" b="1" dirty="0"/>
              <a:t>организации документооборота саморегулирования необходим идентификатор на конкретную продукцию.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Производитель </a:t>
            </a:r>
            <a:r>
              <a:rPr lang="ru-RU" sz="2800" b="1" dirty="0">
                <a:solidFill>
                  <a:srgbClr val="C00000"/>
                </a:solidFill>
              </a:rPr>
              <a:t>должен самостоятельно зарегистрироваться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идентификационной информационной системе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сформировать в ней идентификаторы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 все конкретные позиции производимой </a:t>
            </a:r>
            <a:r>
              <a:rPr lang="ru-RU" sz="2800" b="1" dirty="0" smtClean="0">
                <a:solidFill>
                  <a:srgbClr val="C00000"/>
                </a:solidFill>
              </a:rPr>
              <a:t>продукции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44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7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СРО вправе установить </a:t>
            </a:r>
            <a:r>
              <a:rPr lang="ru-RU" sz="2400" b="1" dirty="0">
                <a:solidFill>
                  <a:srgbClr val="C00000"/>
                </a:solidFill>
              </a:rPr>
              <a:t>обязательное для своих членов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формирование уникальных идентификаторов товаров и услуг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информационной системе общедоступной в сети Интернет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Информационная система уже </a:t>
            </a:r>
            <a:r>
              <a:rPr lang="ru-RU" sz="2400" b="1" dirty="0" smtClean="0"/>
              <a:t>есть </a:t>
            </a:r>
            <a:endParaRPr lang="ru-RU" sz="2400" dirty="0"/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000" b="1" dirty="0"/>
              <a:t>Финансирование разработки </a:t>
            </a:r>
            <a:r>
              <a:rPr lang="ru-RU" sz="2000" b="1" dirty="0" err="1"/>
              <a:t>идентификационно</a:t>
            </a:r>
            <a:r>
              <a:rPr lang="ru-RU" sz="2000" b="1" dirty="0"/>
              <a:t>-информационной системы всем СРО не требуется, поскольку такая система уже разработана в порядке реализации мероприятия 52 Федеральной целевой программы «Электронная Россия (2002-2010 годы)». </a:t>
            </a:r>
            <a:endParaRPr lang="ru-RU" sz="2000" dirty="0"/>
          </a:p>
          <a:p>
            <a:pPr algn="just"/>
            <a:r>
              <a:rPr lang="ru-RU" sz="2000" b="1" dirty="0"/>
              <a:t> </a:t>
            </a:r>
            <a:endParaRPr lang="ru-RU" sz="2000" dirty="0"/>
          </a:p>
          <a:p>
            <a:pPr algn="just"/>
            <a:r>
              <a:rPr lang="ru-RU" sz="2000" b="1" dirty="0"/>
              <a:t>Финансирование эксплуатации этой системы из средств государственного бюджета не требуется, поскольку оно может и должно осуществляться на хозрасчётной основе за счёт абонентской платы членов СРО.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Слайд </a:t>
            </a:r>
            <a:r>
              <a:rPr lang="ru-RU" b="1" dirty="0" smtClean="0"/>
              <a:t> 8</a:t>
            </a:r>
            <a:endParaRPr lang="ru-RU" b="1" dirty="0" smtClean="0"/>
          </a:p>
          <a:p>
            <a:pPr algn="ctr"/>
            <a:r>
              <a:rPr lang="ru-RU" sz="2400" b="1" dirty="0" err="1" smtClean="0"/>
              <a:t>Идентификационно</a:t>
            </a:r>
            <a:r>
              <a:rPr lang="ru-RU" sz="2400" b="1" dirty="0" smtClean="0"/>
              <a:t>-информационная система на 7 языках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44335"/>
            <a:ext cx="7524836" cy="56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Слайд 9</a:t>
            </a:r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sz="3200" b="1" dirty="0" smtClean="0"/>
              <a:t>Правление </a:t>
            </a:r>
            <a:r>
              <a:rPr lang="ru-RU" sz="3200" b="1" dirty="0"/>
              <a:t>СРО может принимать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свою компетенцию</a:t>
            </a:r>
            <a:endParaRPr lang="ru-RU" sz="3200" dirty="0"/>
          </a:p>
          <a:p>
            <a:pPr algn="ctr"/>
            <a:r>
              <a:rPr lang="ru-RU" sz="3200" b="1" dirty="0"/>
              <a:t>только позиции продукции имеющие идентификаторы продукции,</a:t>
            </a:r>
            <a:endParaRPr lang="ru-RU" sz="3200" dirty="0"/>
          </a:p>
          <a:p>
            <a:pPr algn="ctr"/>
            <a:r>
              <a:rPr lang="ru-RU" sz="3200" b="1" dirty="0"/>
              <a:t>которые необходимы в документообороте</a:t>
            </a:r>
            <a:endParaRPr lang="ru-RU" sz="3200" dirty="0"/>
          </a:p>
          <a:p>
            <a:pPr algn="ctr"/>
            <a:r>
              <a:rPr lang="ru-RU" sz="3200" b="1" dirty="0"/>
              <a:t>взаимоотношений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 </a:t>
            </a:r>
            <a:r>
              <a:rPr lang="ru-RU" sz="3200" b="1" dirty="0"/>
              <a:t>потребителями и судебными органами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9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555</Words>
  <Application>Microsoft Office PowerPoint</Application>
  <PresentationFormat>Экран (4:3)</PresentationFormat>
  <Paragraphs>401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</dc:creator>
  <cp:lastModifiedBy>SH</cp:lastModifiedBy>
  <cp:revision>87</cp:revision>
  <dcterms:created xsi:type="dcterms:W3CDTF">2014-12-23T13:10:47Z</dcterms:created>
  <dcterms:modified xsi:type="dcterms:W3CDTF">2015-01-27T19:12:09Z</dcterms:modified>
</cp:coreProperties>
</file>